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368" r:id="rId6"/>
    <p:sldId id="369" r:id="rId7"/>
    <p:sldId id="370" r:id="rId8"/>
    <p:sldId id="361" r:id="rId9"/>
    <p:sldId id="371" r:id="rId10"/>
    <p:sldId id="372" r:id="rId11"/>
    <p:sldId id="373" r:id="rId12"/>
    <p:sldId id="374" r:id="rId13"/>
    <p:sldId id="375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2094FDE-ED6E-1571-1D0D-AC1802055EAF}" name="Dijk, Jennifer van (RWS WVL)" initials="JD" userId="S::jennifer.van.dijk@rws.nl::da7ab6e4-aa4d-4af6-bc47-a7dfc48a9c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1" clrIdx="0"/>
  <p:cmAuthor id="2" name="Arnout Drenthel" initials="AD [2]" lastIdx="1" clrIdx="1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  <p:cmAuthor id="7" name="Arnout Drenthel" initials="AD [7]" lastIdx="1" clrIdx="6"/>
  <p:cmAuthor id="8" name="Arnout Drenthel" initials="AD [8]" lastIdx="1" clrIdx="7"/>
  <p:cmAuthor id="9" name="Arnout Drenthel" initials="AD [9]" lastIdx="1" clrIdx="8"/>
  <p:cmAuthor id="10" name="Wal, Stefan van der (WVL)" initials="WSvd(" lastIdx="14" clrIdx="9">
    <p:extLst>
      <p:ext uri="{19B8F6BF-5375-455C-9EA6-DF929625EA0E}">
        <p15:presenceInfo xmlns:p15="http://schemas.microsoft.com/office/powerpoint/2012/main" userId="S-1-5-21-1046319769-833967741-3563887046-561699" providerId="AD"/>
      </p:ext>
    </p:extLst>
  </p:cmAuthor>
  <p:cmAuthor id="11" name="Geffen, Lisanne van (WVL)" initials="GLv(" lastIdx="14" clrIdx="10">
    <p:extLst>
      <p:ext uri="{19B8F6BF-5375-455C-9EA6-DF929625EA0E}">
        <p15:presenceInfo xmlns:p15="http://schemas.microsoft.com/office/powerpoint/2012/main" userId="Geffen, Lisanne van (WVL)" providerId="None"/>
      </p:ext>
    </p:extLst>
  </p:cmAuthor>
  <p:cmAuthor id="12" name="Naomi Naus" initials="NN" lastIdx="6" clrIdx="11">
    <p:extLst>
      <p:ext uri="{19B8F6BF-5375-455C-9EA6-DF929625EA0E}">
        <p15:presenceInfo xmlns:p15="http://schemas.microsoft.com/office/powerpoint/2012/main" userId="S::naomi.naus@tappan.nl::171b1a9b-ea4d-4e8b-b68c-e2c2941fe77e" providerId="AD"/>
      </p:ext>
    </p:extLst>
  </p:cmAuthor>
  <p:cmAuthor id="13" name="Egmond, Ingeborg van (WVL)" initials="EIv(" lastIdx="3" clrIdx="12">
    <p:extLst>
      <p:ext uri="{19B8F6BF-5375-455C-9EA6-DF929625EA0E}">
        <p15:presenceInfo xmlns:p15="http://schemas.microsoft.com/office/powerpoint/2012/main" userId="S-1-5-21-1046319769-833967741-3563887046-653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DDB"/>
    <a:srgbClr val="39870C"/>
    <a:srgbClr val="C3DBB6"/>
    <a:srgbClr val="F6D4B2"/>
    <a:srgbClr val="FBEAD9"/>
    <a:srgbClr val="E17000"/>
    <a:srgbClr val="164A7C"/>
    <a:srgbClr val="3EB0F1"/>
    <a:srgbClr val="007BC7"/>
    <a:srgbClr val="D9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0906E7-85C0-EE78-3EAB-56CC1BAF70A5}" v="5" dt="2026-02-04T15:37:11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85470" autoAdjust="0"/>
  </p:normalViewPr>
  <p:slideViewPr>
    <p:cSldViewPr snapToGrid="0">
      <p:cViewPr varScale="1">
        <p:scale>
          <a:sx n="54" d="100"/>
          <a:sy n="54" d="100"/>
        </p:scale>
        <p:origin x="106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t>24-2-2026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Kies een van de titelpagina’s.</a:t>
            </a:r>
          </a:p>
          <a:p>
            <a:r>
              <a:rPr lang="nl-NL"/>
              <a:t>Wil je een andere foto? Kies dan de titelpagina zonder foto en klik op het pictogram.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401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Kies een van de titelpagina’s.</a:t>
            </a:r>
          </a:p>
          <a:p>
            <a:r>
              <a:rPr lang="nl-NL"/>
              <a:t>Wil je een andere foto? Klik hierboven op het pictogram en selecteer een foto.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181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27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91930-E0E3-4652-8A0C-E4B528AB5B7B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51AE06CA-FDAB-47E6-9A6B-49429DE85BD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800000" anchor="t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om een afbeelding in te voegen</a:t>
            </a:r>
          </a:p>
        </p:txBody>
      </p:sp>
      <p:sp>
        <p:nvSpPr>
          <p:cNvPr id="28" name="Vertrouwelijkheidsniveau">
            <a:extLst>
              <a:ext uri="{FF2B5EF4-FFF2-40B4-BE49-F238E27FC236}">
                <a16:creationId xmlns:a16="http://schemas.microsoft.com/office/drawing/2014/main" id="{233E6339-A3B7-4F01-A9A8-3BA0F6CFAD1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53200" y="6528572"/>
            <a:ext cx="4262437" cy="183600"/>
          </a:xfrm>
        </p:spPr>
        <p:txBody>
          <a:bodyPr anchor="b" anchorCtr="0">
            <a:noAutofit/>
          </a:bodyPr>
          <a:lstStyle>
            <a:lvl1pPr marL="0" indent="0">
              <a:buNone/>
              <a:defRPr sz="900" cap="all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[vertrouwelijkheidsniveau]</a:t>
            </a:r>
          </a:p>
        </p:txBody>
      </p:sp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9" name="Tijdelijke aanduiding voor tekst 16">
            <a:extLst>
              <a:ext uri="{FF2B5EF4-FFF2-40B4-BE49-F238E27FC236}">
                <a16:creationId xmlns:a16="http://schemas.microsoft.com/office/drawing/2014/main" id="{42907EF7-49B3-46B9-ACD2-A3F3E160AF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52000" y="5486400"/>
            <a:ext cx="5004000" cy="322075"/>
          </a:xfrm>
        </p:spPr>
        <p:txBody>
          <a:bodyPr lIns="0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Naam spreker</a:t>
            </a:r>
          </a:p>
        </p:txBody>
      </p:sp>
      <p:sp>
        <p:nvSpPr>
          <p:cNvPr id="10" name="Tijdelijke aanduiding voor tekst 8">
            <a:extLst>
              <a:ext uri="{FF2B5EF4-FFF2-40B4-BE49-F238E27FC236}">
                <a16:creationId xmlns:a16="http://schemas.microsoft.com/office/drawing/2014/main" id="{DF9EB481-DA3C-4E44-9FE2-E6F7ED8E58A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52000" y="5808475"/>
            <a:ext cx="5004000" cy="3456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Datum presentatie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D1F17B9-6B97-4147-B51D-630BBBE14D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0979" y="0"/>
            <a:ext cx="4155032" cy="15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E79A161-2329-494F-9031-02BC97B2D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610304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C66A59AC-C451-844D-A6EC-0735B9139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445DD60A-352A-8043-83D5-5EF3757C95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437798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E1ED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141121E-6E8E-2348-B5DB-4A45F8B98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0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E6493752-CCDE-D445-8A31-AC6193628C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8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2784577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594225" y="0"/>
                </a:lnTo>
                <a:lnTo>
                  <a:pt x="5848350" y="0"/>
                </a:lnTo>
                <a:lnTo>
                  <a:pt x="5862637" y="0"/>
                </a:lnTo>
                <a:lnTo>
                  <a:pt x="5862637" y="711244"/>
                </a:lnTo>
                <a:lnTo>
                  <a:pt x="6096000" y="711244"/>
                </a:lnTo>
                <a:lnTo>
                  <a:pt x="6096000" y="975600"/>
                </a:lnTo>
                <a:lnTo>
                  <a:pt x="6096000" y="1431131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7">
            <a:extLst>
              <a:ext uri="{FF2B5EF4-FFF2-40B4-BE49-F238E27FC236}">
                <a16:creationId xmlns:a16="http://schemas.microsoft.com/office/drawing/2014/main" id="{F4CFC7BE-2502-4C51-AFEA-F92D9746773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6096000" y="-4484"/>
            <a:ext cx="6100143" cy="6862484"/>
          </a:xfrm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vert="horz" wrap="square" tIns="1800000" anchor="t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l-NL"/>
              <a:t>Klik op het pictogram om een afbeelding in te voegen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6" hasCustomPrompt="1"/>
          </p:nvPr>
        </p:nvSpPr>
        <p:spPr>
          <a:xfrm>
            <a:off x="530341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4" name="Tijdelijke aanduiding voor dianummer 13">
            <a:extLst>
              <a:ext uri="{FF2B5EF4-FFF2-40B4-BE49-F238E27FC236}">
                <a16:creationId xmlns:a16="http://schemas.microsoft.com/office/drawing/2014/main" id="{0E24862E-A238-48C9-966B-53C0A9936E1E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9C42D806-99A5-4854-9BB7-C93AB66EA3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341" y="1281950"/>
            <a:ext cx="50040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839128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bg>
      <p:bgPr>
        <a:solidFill>
          <a:srgbClr val="3987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ndertitel 2">
            <a:extLst>
              <a:ext uri="{FF2B5EF4-FFF2-40B4-BE49-F238E27FC236}">
                <a16:creationId xmlns:a16="http://schemas.microsoft.com/office/drawing/2014/main" id="{CC6EB04B-3622-4850-A8B2-65C8523784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52000" y="3657601"/>
            <a:ext cx="5004000" cy="1828800"/>
          </a:xfrm>
        </p:spPr>
        <p:txBody>
          <a:bodyPr lIns="0" tIns="0" rIns="0" bIns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een subtitel in te voegen</a:t>
            </a:r>
          </a:p>
        </p:txBody>
      </p:sp>
      <p:sp>
        <p:nvSpPr>
          <p:cNvPr id="30" name="Titel 1">
            <a:extLst>
              <a:ext uri="{FF2B5EF4-FFF2-40B4-BE49-F238E27FC236}">
                <a16:creationId xmlns:a16="http://schemas.microsoft.com/office/drawing/2014/main" id="{170997DC-0B66-445A-9CA4-DC2FB480E2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2000" y="2120417"/>
            <a:ext cx="5004000" cy="1403350"/>
          </a:xfrm>
        </p:spPr>
        <p:txBody>
          <a:bodyPr tIns="0" bIns="0" anchor="b">
            <a:normAutofit/>
          </a:bodyPr>
          <a:lstStyle>
            <a:lvl1pPr algn="l">
              <a:defRPr sz="36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33011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9858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2054572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>
            <a:extLst>
              <a:ext uri="{FF2B5EF4-FFF2-40B4-BE49-F238E27FC236}">
                <a16:creationId xmlns:a16="http://schemas.microsoft.com/office/drawing/2014/main" id="{A02782E5-21C8-3444-909D-6DB1057033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3200" y="1885467"/>
            <a:ext cx="5004000" cy="3413188"/>
          </a:xfrm>
        </p:spPr>
        <p:txBody>
          <a:bodyPr tIns="90000" bIns="90000"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Voer hier de titel in</a:t>
            </a:r>
          </a:p>
        </p:txBody>
      </p:sp>
    </p:spTree>
    <p:extLst>
      <p:ext uri="{BB962C8B-B14F-4D97-AF65-F5344CB8AC3E}">
        <p14:creationId xmlns:p14="http://schemas.microsoft.com/office/powerpoint/2010/main" val="4112279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en object">
    <p:bg>
      <p:bgPr>
        <a:solidFill>
          <a:srgbClr val="C3DBB6">
            <a:alpha val="9176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9870C"/>
                </a:solidFill>
              </a:defRPr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6858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21421F68-1BEF-403F-B0C5-AAC49C6A096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000" y="2350800"/>
            <a:ext cx="10922400" cy="39640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E8395B0-5BEF-4071-A7D0-AC6F71F0664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E61CC0-169D-4A88-BF15-A47DE22E86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46971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0000" y="2350800"/>
            <a:ext cx="50038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2000" y="2350800"/>
            <a:ext cx="50112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260C6DF3-2547-4188-B44C-E1C924D734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B1CF7121-85E0-45D3-B910-BCF8E25FE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vlak verticaal ge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0FA47D1B-42CA-4E2B-B2E8-239884DF4BD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5498305 w 6096000"/>
              <a:gd name="connsiteY1" fmla="*/ 0 h 6858000"/>
              <a:gd name="connsiteX2" fmla="*/ 5853600 w 6096000"/>
              <a:gd name="connsiteY2" fmla="*/ 0 h 6858000"/>
              <a:gd name="connsiteX3" fmla="*/ 5862636 w 6096000"/>
              <a:gd name="connsiteY3" fmla="*/ 0 h 6858000"/>
              <a:gd name="connsiteX4" fmla="*/ 5862636 w 6096000"/>
              <a:gd name="connsiteY4" fmla="*/ 712471 h 6858000"/>
              <a:gd name="connsiteX5" fmla="*/ 6096000 w 6096000"/>
              <a:gd name="connsiteY5" fmla="*/ 712471 h 6858000"/>
              <a:gd name="connsiteX6" fmla="*/ 6096000 w 6096000"/>
              <a:gd name="connsiteY6" fmla="*/ 961200 h 6858000"/>
              <a:gd name="connsiteX7" fmla="*/ 6096000 w 6096000"/>
              <a:gd name="connsiteY7" fmla="*/ 1891881 h 6858000"/>
              <a:gd name="connsiteX8" fmla="*/ 6096000 w 6096000"/>
              <a:gd name="connsiteY8" fmla="*/ 6858000 h 6858000"/>
              <a:gd name="connsiteX9" fmla="*/ 0 w 6096000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498305" y="0"/>
                </a:lnTo>
                <a:lnTo>
                  <a:pt x="5853600" y="0"/>
                </a:lnTo>
                <a:lnTo>
                  <a:pt x="5862636" y="0"/>
                </a:lnTo>
                <a:lnTo>
                  <a:pt x="5862636" y="712471"/>
                </a:lnTo>
                <a:lnTo>
                  <a:pt x="6096000" y="712471"/>
                </a:lnTo>
                <a:lnTo>
                  <a:pt x="6096000" y="961200"/>
                </a:lnTo>
                <a:lnTo>
                  <a:pt x="6096000" y="1891881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3D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1F2E84-2AC4-4E76-AB35-4DF5275224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884FA6CA-431B-1645-B124-11F36709A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52000" y="2350800"/>
            <a:ext cx="5004000" cy="3963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 om tekst in te voegen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" name="Titel 11">
            <a:extLst>
              <a:ext uri="{FF2B5EF4-FFF2-40B4-BE49-F238E27FC236}">
                <a16:creationId xmlns:a16="http://schemas.microsoft.com/office/drawing/2014/main" id="{933971D8-05E9-B345-A04D-9441EF72EF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2000" y="1281950"/>
            <a:ext cx="5011200" cy="10692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een titel in te voegen</a:t>
            </a:r>
          </a:p>
        </p:txBody>
      </p:sp>
    </p:spTree>
    <p:extLst>
      <p:ext uri="{BB962C8B-B14F-4D97-AF65-F5344CB8AC3E}">
        <p14:creationId xmlns:p14="http://schemas.microsoft.com/office/powerpoint/2010/main" val="2755683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000" y="2349499"/>
            <a:ext cx="10933200" cy="3963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  <a:p>
            <a:pPr lvl="5"/>
            <a:r>
              <a:rPr lang="nl-NL"/>
              <a:t>Zesde niveau</a:t>
            </a:r>
          </a:p>
          <a:p>
            <a:pPr lvl="6"/>
            <a:r>
              <a:rPr lang="nl-NL"/>
              <a:t>Zevende niveau</a:t>
            </a:r>
          </a:p>
          <a:p>
            <a:pPr lvl="7"/>
            <a:r>
              <a:rPr lang="nl-NL"/>
              <a:t>Achtste niveau</a:t>
            </a:r>
          </a:p>
          <a:p>
            <a:pPr lvl="8"/>
            <a:r>
              <a:rPr lang="nl-NL"/>
              <a:t>Negende niveau</a:t>
            </a:r>
          </a:p>
          <a:p>
            <a:pPr lvl="8"/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C4A9ED-10BC-4655-9631-74B32DCB2A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8400" y="6528572"/>
            <a:ext cx="511200" cy="1836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C93B359-CF0D-4389-949E-16A33FCBB3EC}" type="slidenum">
              <a:rPr lang="nl-NL" smtClean="0"/>
              <a:pPr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113A800-9FFB-4505-9B39-BBE671EBBBE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06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9" r:id="rId2"/>
    <p:sldLayoutId id="2147483743" r:id="rId3"/>
    <p:sldLayoutId id="2147483747" r:id="rId4"/>
    <p:sldLayoutId id="2147483748" r:id="rId5"/>
    <p:sldLayoutId id="2147483746" r:id="rId6"/>
    <p:sldLayoutId id="2147483731" r:id="rId7"/>
    <p:sldLayoutId id="2147483652" r:id="rId8"/>
    <p:sldLayoutId id="2147483737" r:id="rId9"/>
    <p:sldLayoutId id="2147483740" r:id="rId10"/>
    <p:sldLayoutId id="2147483738" r:id="rId11"/>
    <p:sldLayoutId id="2147483741" r:id="rId12"/>
    <p:sldLayoutId id="2147483729" r:id="rId13"/>
    <p:sldLayoutId id="2147483744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39870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110000"/>
        </a:lnSpc>
        <a:spcBef>
          <a:spcPts val="1200"/>
        </a:spcBef>
        <a:buClrTx/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110000"/>
        </a:lnSpc>
        <a:spcBef>
          <a:spcPts val="1000"/>
        </a:spcBef>
        <a:buClrTx/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110000"/>
        </a:lnSpc>
        <a:spcBef>
          <a:spcPts val="8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110000"/>
        </a:lnSpc>
        <a:spcBef>
          <a:spcPts val="600"/>
        </a:spcBef>
        <a:buClr>
          <a:srgbClr val="39870C"/>
        </a:buClr>
        <a:buFont typeface="Verdana" panose="020B0604030504040204" pitchFamily="34" charset="0"/>
        <a:buChar char="–"/>
        <a:defRPr sz="1600" kern="1200">
          <a:solidFill>
            <a:srgbClr val="39870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b="1" i="0" kern="1200">
          <a:solidFill>
            <a:srgbClr val="39870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110000"/>
        </a:lnSpc>
        <a:spcBef>
          <a:spcPts val="600"/>
        </a:spcBef>
        <a:buClr>
          <a:schemeClr val="bg1"/>
        </a:buClr>
        <a:buSzPct val="25000"/>
        <a:buFont typeface="Verdana" panose="020B0604030504040204" pitchFamily="34" charset="0"/>
        <a:buChar char="'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110000"/>
        </a:lnSpc>
        <a:spcBef>
          <a:spcPts val="600"/>
        </a:spcBef>
        <a:buClr>
          <a:schemeClr val="tx1">
            <a:lumMod val="50000"/>
            <a:lumOff val="50000"/>
          </a:schemeClr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nl-NL" sz="2200" b="1">
                <a:solidFill>
                  <a:srgbClr val="E1EDDB"/>
                </a:solidFill>
                <a:latin typeface="Verdana"/>
                <a:ea typeface="Calibri"/>
                <a:cs typeface="Calibri"/>
              </a:rPr>
              <a:t>WHY – Basisprincipes duurzaam afvalbeheer en circulariteit</a:t>
            </a:r>
            <a:br>
              <a:rPr lang="nl-NL" sz="22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</a:br>
            <a:endParaRPr lang="nl-NL" sz="2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>
                <a:ea typeface="Verdana"/>
              </a:rPr>
              <a:t>Module 1</a:t>
            </a:r>
            <a:endParaRPr lang="nl-NL"/>
          </a:p>
        </p:txBody>
      </p:sp>
      <p:sp>
        <p:nvSpPr>
          <p:cNvPr id="63" name="Tijdelijke aanduiding voor tekst 62">
            <a:extLst>
              <a:ext uri="{FF2B5EF4-FFF2-40B4-BE49-F238E27FC236}">
                <a16:creationId xmlns:a16="http://schemas.microsoft.com/office/drawing/2014/main" id="{CD47A369-CFE0-D24F-9C4E-C798B7C853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 vert="horz" lIns="0" tIns="0" rIns="0" bIns="0" rtlCol="0" anchor="t">
            <a:normAutofit/>
          </a:bodyPr>
          <a:lstStyle/>
          <a:p>
            <a:endParaRPr lang="nl-NL">
              <a:ea typeface="Verdana"/>
            </a:endParaRPr>
          </a:p>
          <a:p>
            <a:endParaRPr lang="nl-NL">
              <a:ea typeface="Verdana"/>
            </a:endParaRPr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72A9B177-7A68-C68E-3A3C-908BE9A258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/>
          <a:srcRect/>
          <a:stretch/>
        </p:blipFill>
        <p:spPr>
          <a:custGeom>
            <a:avLst/>
            <a:gdLst>
              <a:gd name="connsiteX0" fmla="*/ 6069807 w 6096000"/>
              <a:gd name="connsiteY0" fmla="*/ 975600 h 6858000"/>
              <a:gd name="connsiteX1" fmla="*/ 6096000 w 6096000"/>
              <a:gd name="connsiteY1" fmla="*/ 975600 h 6858000"/>
              <a:gd name="connsiteX2" fmla="*/ 6096000 w 6096000"/>
              <a:gd name="connsiteY2" fmla="*/ 1014413 h 6858000"/>
              <a:gd name="connsiteX3" fmla="*/ 6069807 w 6096000"/>
              <a:gd name="connsiteY3" fmla="*/ 1014413 h 6858000"/>
              <a:gd name="connsiteX4" fmla="*/ 0 w 6096000"/>
              <a:gd name="connsiteY4" fmla="*/ 0 h 6858000"/>
              <a:gd name="connsiteX5" fmla="*/ 5777707 w 6096000"/>
              <a:gd name="connsiteY5" fmla="*/ 0 h 6858000"/>
              <a:gd name="connsiteX6" fmla="*/ 5777707 w 6096000"/>
              <a:gd name="connsiteY6" fmla="*/ 1014413 h 6858000"/>
              <a:gd name="connsiteX7" fmla="*/ 5777707 w 6096000"/>
              <a:gd name="connsiteY7" fmla="*/ 1265494 h 6858000"/>
              <a:gd name="connsiteX8" fmla="*/ 5777707 w 6096000"/>
              <a:gd name="connsiteY8" fmla="*/ 1281113 h 6858000"/>
              <a:gd name="connsiteX9" fmla="*/ 6096000 w 6096000"/>
              <a:gd name="connsiteY9" fmla="*/ 1281113 h 6858000"/>
              <a:gd name="connsiteX10" fmla="*/ 6096000 w 6096000"/>
              <a:gd name="connsiteY10" fmla="*/ 6858000 h 6858000"/>
              <a:gd name="connsiteX11" fmla="*/ 5848350 w 6096000"/>
              <a:gd name="connsiteY11" fmla="*/ 6858000 h 6858000"/>
              <a:gd name="connsiteX12" fmla="*/ 0 w 6096000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0" h="6858000">
                <a:moveTo>
                  <a:pt x="6069807" y="975600"/>
                </a:moveTo>
                <a:lnTo>
                  <a:pt x="6096000" y="975600"/>
                </a:lnTo>
                <a:lnTo>
                  <a:pt x="6096000" y="1014413"/>
                </a:lnTo>
                <a:lnTo>
                  <a:pt x="6069807" y="1014413"/>
                </a:lnTo>
                <a:close/>
                <a:moveTo>
                  <a:pt x="0" y="0"/>
                </a:moveTo>
                <a:lnTo>
                  <a:pt x="5777707" y="0"/>
                </a:lnTo>
                <a:lnTo>
                  <a:pt x="5777707" y="1014413"/>
                </a:lnTo>
                <a:lnTo>
                  <a:pt x="5777707" y="1265494"/>
                </a:lnTo>
                <a:lnTo>
                  <a:pt x="5777707" y="1281113"/>
                </a:lnTo>
                <a:lnTo>
                  <a:pt x="6096000" y="1281113"/>
                </a:lnTo>
                <a:lnTo>
                  <a:pt x="6096000" y="6858000"/>
                </a:lnTo>
                <a:lnTo>
                  <a:pt x="58483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535237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5008C8F1-97AA-5191-2D85-8C7D0D0E25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r>
              <a:rPr lang="nl-NL" dirty="0">
                <a:ea typeface="+mn-lt"/>
                <a:cs typeface="+mn-lt"/>
              </a:rPr>
              <a:t>Uit onderzoek blijkt dat: </a:t>
            </a:r>
            <a:endParaRPr lang="nl-NL" dirty="0">
              <a:ea typeface="Verdana"/>
            </a:endParaRPr>
          </a:p>
          <a:p>
            <a:pPr marL="316230" indent="-316230"/>
            <a:r>
              <a:rPr lang="nl-NL" dirty="0">
                <a:ea typeface="+mn-lt"/>
                <a:cs typeface="+mn-lt"/>
              </a:rPr>
              <a:t>75% het belangrijk vindt om PMD-verpakkingen correct weg te gooien. </a:t>
            </a:r>
          </a:p>
          <a:p>
            <a:pPr marL="316230" indent="-316230"/>
            <a:r>
              <a:rPr lang="nl-NL" dirty="0">
                <a:ea typeface="+mn-lt"/>
                <a:cs typeface="+mn-lt"/>
              </a:rPr>
              <a:t>84% </a:t>
            </a:r>
            <a:r>
              <a:rPr lang="nl-NL" u="sng" dirty="0">
                <a:ea typeface="+mn-lt"/>
                <a:cs typeface="+mn-lt"/>
              </a:rPr>
              <a:t>denkt goed</a:t>
            </a:r>
            <a:r>
              <a:rPr lang="nl-NL" dirty="0">
                <a:ea typeface="+mn-lt"/>
                <a:cs typeface="+mn-lt"/>
              </a:rPr>
              <a:t> te zijn in afval scheiden, maar in de praktijk blijkt </a:t>
            </a:r>
            <a:r>
              <a:rPr lang="nl-NL">
                <a:ea typeface="+mn-lt"/>
                <a:cs typeface="+mn-lt"/>
              </a:rPr>
              <a:t>het ingewikkelder dan men denkt.  </a:t>
            </a:r>
          </a:p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r>
              <a:rPr lang="nl-NL" dirty="0">
                <a:ea typeface="+mn-lt"/>
                <a:cs typeface="+mn-lt"/>
              </a:rPr>
              <a:t>Het bewustzijn over het belang van afvalscheiding neemt toe, mede dankzij de klimaatcrisis. </a:t>
            </a:r>
          </a:p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endParaRPr lang="en-US" sz="3200" dirty="0">
              <a:latin typeface="Calibri"/>
              <a:ea typeface="Calibri"/>
              <a:cs typeface="Calibri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100D032-C51A-2A8E-CA60-B4A9B015ACE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10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6F2166D-CBC5-C2B1-ACBA-8EE477436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00" y="1281950"/>
            <a:ext cx="10933200" cy="1069200"/>
          </a:xfrm>
        </p:spPr>
        <p:txBody>
          <a:bodyPr/>
          <a:lstStyle/>
          <a:p>
            <a:r>
              <a:rPr lang="nl-NL">
                <a:ea typeface="+mj-lt"/>
                <a:cs typeface="+mj-lt"/>
              </a:rPr>
              <a:t>Milieubewustzijn rondom afval groeit in Nederland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686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6230" indent="-316230">
              <a:buNone/>
            </a:pPr>
            <a:endParaRPr lang="en-US">
              <a:ea typeface="+mn-lt"/>
              <a:cs typeface="+mn-lt"/>
            </a:endParaRPr>
          </a:p>
          <a:p>
            <a:pPr marL="316230" indent="-316230">
              <a:buNone/>
            </a:pPr>
            <a:r>
              <a:rPr lang="en-US" dirty="0">
                <a:ea typeface="+mn-lt"/>
                <a:cs typeface="+mn-lt"/>
              </a:rPr>
              <a:t>🔁 </a:t>
            </a:r>
            <a:r>
              <a:rPr lang="en-US" dirty="0" err="1">
                <a:ea typeface="+mn-lt"/>
                <a:cs typeface="+mn-lt"/>
              </a:rPr>
              <a:t>Afval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voorkomen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verminderen</a:t>
            </a:r>
            <a:endParaRPr lang="en-US" dirty="0" err="1">
              <a:ea typeface="Verdana"/>
            </a:endParaRPr>
          </a:p>
          <a:p>
            <a:pPr marL="316230" indent="-316230">
              <a:buNone/>
            </a:pPr>
            <a:r>
              <a:rPr lang="en-US" dirty="0">
                <a:ea typeface="+mn-lt"/>
                <a:cs typeface="+mn-lt"/>
              </a:rPr>
              <a:t>🔧 </a:t>
            </a:r>
            <a:r>
              <a:rPr lang="en-US" dirty="0" err="1">
                <a:ea typeface="+mn-lt"/>
                <a:cs typeface="+mn-lt"/>
              </a:rPr>
              <a:t>Materialen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hergebruiken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repareren</a:t>
            </a:r>
            <a:r>
              <a:rPr lang="en-US" dirty="0">
                <a:ea typeface="+mn-lt"/>
                <a:cs typeface="+mn-lt"/>
              </a:rPr>
              <a:t>, </a:t>
            </a:r>
            <a:br>
              <a:rPr lang="en-US" dirty="0"/>
            </a:br>
            <a:r>
              <a:rPr lang="en-US" dirty="0" err="1">
                <a:ea typeface="+mn-lt"/>
                <a:cs typeface="+mn-lt"/>
              </a:rPr>
              <a:t>recyclen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composteren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>
              <a:ea typeface="Verdana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ea typeface="+mn-lt"/>
                <a:cs typeface="+mn-lt"/>
              </a:rPr>
              <a:t>🌱 </a:t>
            </a:r>
            <a:r>
              <a:rPr lang="en-US" dirty="0" err="1">
                <a:ea typeface="+mn-lt"/>
                <a:cs typeface="+mn-lt"/>
              </a:rPr>
              <a:t>Einddoel</a:t>
            </a:r>
            <a:r>
              <a:rPr lang="en-US" dirty="0">
                <a:ea typeface="+mn-lt"/>
                <a:cs typeface="+mn-lt"/>
              </a:rPr>
              <a:t> in 2050: Nederland </a:t>
            </a:r>
            <a:br>
              <a:rPr lang="en-US" dirty="0">
                <a:ea typeface="+mn-lt"/>
                <a:cs typeface="+mn-lt"/>
              </a:rPr>
            </a:br>
            <a:r>
              <a:rPr lang="en-US" dirty="0" err="1">
                <a:ea typeface="+mn-lt"/>
                <a:cs typeface="+mn-lt"/>
              </a:rPr>
              <a:t>volledig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circulair</a:t>
            </a:r>
            <a:r>
              <a:rPr lang="en-US" dirty="0">
                <a:ea typeface="+mn-lt"/>
                <a:cs typeface="+mn-lt"/>
              </a:rPr>
              <a:t> Nederland (</a:t>
            </a:r>
            <a:r>
              <a:rPr lang="en-US" dirty="0" err="1">
                <a:ea typeface="+mn-lt"/>
                <a:cs typeface="+mn-lt"/>
              </a:rPr>
              <a:t>restafvalvrij</a:t>
            </a:r>
            <a:r>
              <a:rPr lang="en-US" dirty="0">
                <a:ea typeface="+mn-lt"/>
                <a:cs typeface="+mn-lt"/>
              </a:rPr>
              <a:t>)</a:t>
            </a:r>
            <a:endParaRPr lang="nl-NL" dirty="0">
              <a:ea typeface="Verdana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ctr" anchorCtr="0">
            <a:noAutofit/>
          </a:bodyPr>
          <a:lstStyle/>
          <a:p>
            <a:r>
              <a:rPr lang="en-US" sz="2800">
                <a:ea typeface="+mj-lt"/>
                <a:cs typeface="+mj-lt"/>
              </a:rPr>
              <a:t>Wat </a:t>
            </a:r>
            <a:r>
              <a:rPr lang="en-US" sz="2800" err="1">
                <a:ea typeface="+mj-lt"/>
                <a:cs typeface="+mj-lt"/>
              </a:rPr>
              <a:t>verstaan</a:t>
            </a:r>
            <a:r>
              <a:rPr lang="en-US" sz="2800">
                <a:ea typeface="+mj-lt"/>
                <a:cs typeface="+mj-lt"/>
              </a:rPr>
              <a:t> we </a:t>
            </a:r>
            <a:r>
              <a:rPr lang="en-US" sz="2800" err="1">
                <a:ea typeface="+mj-lt"/>
                <a:cs typeface="+mj-lt"/>
              </a:rPr>
              <a:t>onder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duurzaam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afvalbeheer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en</a:t>
            </a:r>
            <a:r>
              <a:rPr lang="en-US" sz="2800">
                <a:ea typeface="+mj-lt"/>
                <a:cs typeface="+mj-lt"/>
              </a:rPr>
              <a:t> </a:t>
            </a:r>
            <a:r>
              <a:rPr lang="en-US" sz="2800" err="1">
                <a:ea typeface="+mj-lt"/>
                <a:cs typeface="+mj-lt"/>
              </a:rPr>
              <a:t>circulariteit</a:t>
            </a:r>
            <a:r>
              <a:rPr lang="en-US" sz="2800">
                <a:ea typeface="+mj-lt"/>
                <a:cs typeface="+mj-lt"/>
              </a:rPr>
              <a:t>?</a:t>
            </a:r>
            <a:endParaRPr lang="nl-NL" sz="2800">
              <a:ea typeface="+mj-lt"/>
              <a:cs typeface="+mj-lt"/>
            </a:endParaRPr>
          </a:p>
          <a:p>
            <a:pPr algn="ctr"/>
            <a:endParaRPr lang="nl-NL" sz="2400">
              <a:ea typeface="Verdana"/>
            </a:endParaRPr>
          </a:p>
        </p:txBody>
      </p:sp>
      <p:pic>
        <p:nvPicPr>
          <p:cNvPr id="6" name="Afbeelding 5" descr="Dit model geeft een schematische weergave van de lineaire economie, de keteneconomie met recycling en de circulaire economie.&#10;">
            <a:extLst>
              <a:ext uri="{FF2B5EF4-FFF2-40B4-BE49-F238E27FC236}">
                <a16:creationId xmlns:a16="http://schemas.microsoft.com/office/drawing/2014/main" id="{90BD9519-A707-2CFD-918F-E1BA7309E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667" y="2487083"/>
            <a:ext cx="4529667" cy="30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1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FA6F89D5-C0EE-3D2A-66D4-E2F22B64196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b="1" dirty="0" err="1">
                <a:latin typeface="Verdana"/>
                <a:ea typeface="Calibri"/>
                <a:cs typeface="Calibri"/>
              </a:rPr>
              <a:t>Vijf</a:t>
            </a:r>
            <a:r>
              <a:rPr lang="en-US" b="1" dirty="0">
                <a:latin typeface="Verdana"/>
                <a:ea typeface="Calibri"/>
                <a:cs typeface="Calibri"/>
              </a:rPr>
              <a:t> </a:t>
            </a:r>
            <a:r>
              <a:rPr lang="en-US" b="1" dirty="0" err="1">
                <a:latin typeface="Verdana"/>
                <a:ea typeface="Calibri"/>
                <a:cs typeface="Calibri"/>
              </a:rPr>
              <a:t>redenen</a:t>
            </a:r>
            <a:r>
              <a:rPr lang="en-US" b="1" dirty="0">
                <a:latin typeface="Verdana"/>
                <a:ea typeface="Calibri"/>
                <a:cs typeface="Calibri"/>
              </a:rPr>
              <a:t>:</a:t>
            </a:r>
            <a:endParaRPr lang="nl-NL" b="1" dirty="0">
              <a:latin typeface="Verdana"/>
              <a:ea typeface="Verdana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latin typeface="Verdana"/>
                <a:ea typeface="Calibri"/>
                <a:cs typeface="Calibri"/>
              </a:rPr>
              <a:t>  1. </a:t>
            </a:r>
            <a:r>
              <a:rPr lang="en-US" dirty="0" err="1">
                <a:latin typeface="Verdana"/>
                <a:ea typeface="Calibri"/>
                <a:cs typeface="Calibri"/>
              </a:rPr>
              <a:t>Negatieve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effecten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afval</a:t>
            </a:r>
            <a:r>
              <a:rPr lang="en-US" dirty="0">
                <a:latin typeface="Verdana"/>
                <a:ea typeface="Calibri"/>
                <a:cs typeface="Calibri"/>
              </a:rPr>
              <a:t> op milieu</a:t>
            </a: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latin typeface="Verdana"/>
                <a:ea typeface="Calibri"/>
                <a:cs typeface="Calibri"/>
              </a:rPr>
              <a:t>  2. </a:t>
            </a:r>
            <a:r>
              <a:rPr lang="en-US" dirty="0" err="1">
                <a:latin typeface="Verdana"/>
                <a:ea typeface="Calibri"/>
                <a:cs typeface="Calibri"/>
              </a:rPr>
              <a:t>Toenemend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tekort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aan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materialen</a:t>
            </a:r>
            <a:endParaRPr lang="en-US" dirty="0">
              <a:latin typeface="Verdana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latin typeface="Verdana"/>
                <a:ea typeface="Calibri"/>
                <a:cs typeface="Calibri"/>
              </a:rPr>
              <a:t>  3. Kansen tot </a:t>
            </a:r>
            <a:r>
              <a:rPr lang="en-US" dirty="0" err="1">
                <a:latin typeface="Verdana"/>
                <a:ea typeface="Calibri"/>
                <a:cs typeface="Calibri"/>
              </a:rPr>
              <a:t>kostenreductie</a:t>
            </a:r>
            <a:endParaRPr lang="en-US" dirty="0">
              <a:latin typeface="Verdana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latin typeface="Verdana"/>
                <a:ea typeface="Calibri"/>
                <a:cs typeface="Calibri"/>
              </a:rPr>
              <a:t>  4. </a:t>
            </a:r>
            <a:r>
              <a:rPr lang="en-US" dirty="0" err="1">
                <a:latin typeface="Verdana"/>
                <a:ea typeface="Calibri"/>
                <a:cs typeface="Calibri"/>
              </a:rPr>
              <a:t>Toenemende</a:t>
            </a:r>
            <a:r>
              <a:rPr lang="en-US" dirty="0">
                <a:latin typeface="Verdana"/>
                <a:ea typeface="Calibri"/>
                <a:cs typeface="Calibri"/>
              </a:rPr>
              <a:t> wet- </a:t>
            </a:r>
            <a:r>
              <a:rPr lang="en-US" dirty="0" err="1">
                <a:latin typeface="Verdana"/>
                <a:ea typeface="Calibri"/>
                <a:cs typeface="Calibri"/>
              </a:rPr>
              <a:t>en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regelgeving</a:t>
            </a:r>
            <a:endParaRPr lang="en-US" dirty="0">
              <a:latin typeface="Verdana"/>
              <a:ea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buNone/>
            </a:pPr>
            <a:r>
              <a:rPr lang="en-US" dirty="0">
                <a:latin typeface="Verdana"/>
                <a:ea typeface="Calibri"/>
                <a:cs typeface="Calibri"/>
              </a:rPr>
              <a:t>  5. Steeds </a:t>
            </a:r>
            <a:r>
              <a:rPr lang="en-US" dirty="0" err="1">
                <a:latin typeface="Verdana"/>
                <a:ea typeface="Calibri"/>
                <a:cs typeface="Calibri"/>
              </a:rPr>
              <a:t>meer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milieubewuste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  <a:r>
              <a:rPr lang="en-US" dirty="0" err="1">
                <a:latin typeface="Verdana"/>
                <a:ea typeface="Calibri"/>
                <a:cs typeface="Calibri"/>
              </a:rPr>
              <a:t>leden</a:t>
            </a:r>
            <a:endParaRPr lang="nl-NL" dirty="0">
              <a:latin typeface="Verdana"/>
              <a:ea typeface="Verdana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5260944A-81F5-BCA0-808F-0BF4F1F2FF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3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E5D46FA-152A-B08B-9587-EE587E93E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nl-NL" sz="3200">
                <a:ea typeface="+mj-lt"/>
                <a:cs typeface="+mj-lt"/>
              </a:rPr>
              <a:t>Waarom is circulariteit een belangrijk thema? </a:t>
            </a:r>
            <a:endParaRPr lang="nl-NL" sz="3200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9371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80E54F3-4011-EED8-59C3-49A6E6F9DD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b="1" dirty="0">
                <a:ea typeface="Verdana"/>
              </a:rPr>
              <a:t>Bespreek in duo's en plenair:</a:t>
            </a:r>
            <a:r>
              <a:rPr lang="nl-NL" dirty="0">
                <a:ea typeface="Verdana"/>
              </a:rPr>
              <a:t> </a:t>
            </a:r>
            <a:br>
              <a:rPr lang="nl-NL" dirty="0">
                <a:ea typeface="Verdana"/>
              </a:rPr>
            </a:br>
            <a:br>
              <a:rPr lang="nl-NL" dirty="0">
                <a:ea typeface="Verdana"/>
              </a:rPr>
            </a:br>
            <a:r>
              <a:rPr lang="nl-NL" dirty="0">
                <a:ea typeface="Verdana"/>
              </a:rPr>
              <a:t>In welke mate lee</a:t>
            </a:r>
            <a:r>
              <a:rPr lang="nl-NL" dirty="0">
                <a:ea typeface="+mn-lt"/>
                <a:cs typeface="+mn-lt"/>
              </a:rPr>
              <a:t>ft het thema duurzaam afvalbeheer</a:t>
            </a:r>
            <a:r>
              <a:rPr lang="nl-NL" dirty="0">
                <a:ea typeface="Verdana"/>
              </a:rPr>
              <a:t> binnen jullie sportvereniging? Heb je voorbeelden van thema's die leven binnen jullie sportvereniging?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DFE7D5A-36F1-C2AF-43EF-C49FF06500E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4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B37AEFE-5934-5643-0151-15B4E5A95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ea typeface="Verdana"/>
              </a:rPr>
              <a:t>Oefening</a:t>
            </a:r>
          </a:p>
        </p:txBody>
      </p:sp>
    </p:spTree>
    <p:extLst>
      <p:ext uri="{BB962C8B-B14F-4D97-AF65-F5344CB8AC3E}">
        <p14:creationId xmlns:p14="http://schemas.microsoft.com/office/powerpoint/2010/main" val="3342701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D15B4F82-0C66-E1B7-AA68-BC589D6ED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3"/>
          <a:srcRect t="4" b="4"/>
          <a:stretch/>
        </p:blipFill>
        <p:spPr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5" name="Tijdelijke aanduiding voor inhoud 4"/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Verdana"/>
                <a:ea typeface="+mn-lt"/>
                <a:cs typeface="+mn-lt"/>
              </a:rPr>
              <a:t>50 miljoen kilo zwerfafval NL </a:t>
            </a:r>
            <a:endParaRPr lang="nl-NL" dirty="0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r>
              <a:rPr lang="nl-NL" dirty="0">
                <a:latin typeface="Verdana"/>
                <a:ea typeface="+mn-lt"/>
                <a:cs typeface="+mn-lt"/>
              </a:rPr>
              <a:t>11 miljoen ton plastic in </a:t>
            </a:r>
            <a:r>
              <a:rPr lang="nl-NL">
                <a:latin typeface="Verdana"/>
                <a:ea typeface="+mn-lt"/>
                <a:cs typeface="+mn-lt"/>
              </a:rPr>
              <a:t>oceanen </a:t>
            </a:r>
            <a:endParaRPr lang="nl-NL" dirty="0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r>
              <a:rPr lang="nl-NL" dirty="0">
                <a:latin typeface="Verdana"/>
                <a:ea typeface="+mn-lt"/>
                <a:cs typeface="+mn-lt"/>
              </a:rPr>
              <a:t>Positieve trends: veel clean-ups, en circulaire innovaties </a:t>
            </a:r>
            <a:endParaRPr lang="nl-NL" dirty="0">
              <a:latin typeface="Verdana"/>
              <a:ea typeface="Verdana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Zichtbare negatieve effecten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4794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74C194-16D6-4C4E-22AD-AFCDB85BD1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6</a:t>
            </a:fld>
            <a:endParaRPr lang="nl-NL"/>
          </a:p>
        </p:txBody>
      </p:sp>
      <p:sp>
        <p:nvSpPr>
          <p:cNvPr id="2" name="Tijdelijke aanduiding voor inhoud 1" descr="Deze grafiek laat zien dat de earth overshoot day vanaf 1972 steeds eerder in het jaar voorkomt">
            <a:extLst>
              <a:ext uri="{FF2B5EF4-FFF2-40B4-BE49-F238E27FC236}">
                <a16:creationId xmlns:a16="http://schemas.microsoft.com/office/drawing/2014/main" id="{C0099E5E-B013-FA60-C092-E15B1C4D0E5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endParaRPr lang="nl-NL" dirty="0">
              <a:ea typeface="Verdana"/>
            </a:endParaRPr>
          </a:p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r>
              <a:rPr lang="nl-NL" sz="2800" dirty="0">
                <a:latin typeface="Calibri"/>
                <a:ea typeface="Calibri"/>
                <a:cs typeface="Calibri"/>
              </a:rPr>
              <a:t>Earth </a:t>
            </a:r>
            <a:r>
              <a:rPr lang="nl-NL" sz="2800" dirty="0" err="1">
                <a:latin typeface="Calibri"/>
                <a:ea typeface="Calibri"/>
                <a:cs typeface="Calibri"/>
              </a:rPr>
              <a:t>Overshoot</a:t>
            </a:r>
            <a:r>
              <a:rPr lang="nl-NL" sz="2800" dirty="0">
                <a:latin typeface="Calibri"/>
                <a:ea typeface="Calibri"/>
                <a:cs typeface="Calibri"/>
              </a:rPr>
              <a:t> Day: 24 juli 2025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r>
              <a:rPr lang="nl-NL" sz="2800" dirty="0">
                <a:latin typeface="Calibri"/>
                <a:ea typeface="Calibri"/>
                <a:cs typeface="Calibri"/>
              </a:rPr>
              <a:t>Voorbeelden: hout, vis, lithium, koper</a:t>
            </a:r>
            <a:endParaRPr lang="en-US" sz="2800" dirty="0">
              <a:latin typeface="Calibri"/>
              <a:ea typeface="Calibri"/>
              <a:cs typeface="Calibri"/>
            </a:endParaRPr>
          </a:p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r>
              <a:rPr lang="nl-NL" sz="2800" dirty="0">
                <a:latin typeface="Calibri"/>
                <a:ea typeface="Calibri"/>
                <a:cs typeface="Calibri"/>
              </a:rPr>
              <a:t>Belang: grondstoffen circulair houden</a:t>
            </a:r>
            <a:endParaRPr lang="en-US" sz="1800" dirty="0">
              <a:latin typeface="Calibri"/>
              <a:ea typeface="Calibri"/>
              <a:cs typeface="Calibri"/>
            </a:endParaRPr>
          </a:p>
          <a:p>
            <a:pPr marL="316230" indent="-316230"/>
            <a:endParaRPr lang="nl-NL" dirty="0">
              <a:ea typeface="Verdana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62A48A0-53C9-E386-7EE8-1740D8D0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Tekort aan cruciale materialen </a:t>
            </a:r>
            <a:endParaRPr lang="nl-NL"/>
          </a:p>
        </p:txBody>
      </p:sp>
      <p:pic>
        <p:nvPicPr>
          <p:cNvPr id="11" name="Afbeelding 10" descr="Deze garfiek laat zien dat ">
            <a:extLst>
              <a:ext uri="{FF2B5EF4-FFF2-40B4-BE49-F238E27FC236}">
                <a16:creationId xmlns:a16="http://schemas.microsoft.com/office/drawing/2014/main" id="{4AEEE822-FFF4-CB41-2160-FFE98130C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1090613"/>
            <a:ext cx="46672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0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E6F28882-21CD-1A05-EDA3-064132BCEC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2"/>
          <a:srcRect t="4" b="4"/>
          <a:stretch/>
        </p:blipFill>
        <p:spPr>
          <a:custGeom>
            <a:avLst/>
            <a:gdLst>
              <a:gd name="connsiteX0" fmla="*/ 0 w 6096000"/>
              <a:gd name="connsiteY0" fmla="*/ 0 h 6858000"/>
              <a:gd name="connsiteX1" fmla="*/ 4594225 w 6096000"/>
              <a:gd name="connsiteY1" fmla="*/ 0 h 6858000"/>
              <a:gd name="connsiteX2" fmla="*/ 5848350 w 6096000"/>
              <a:gd name="connsiteY2" fmla="*/ 0 h 6858000"/>
              <a:gd name="connsiteX3" fmla="*/ 5862637 w 6096000"/>
              <a:gd name="connsiteY3" fmla="*/ 0 h 6858000"/>
              <a:gd name="connsiteX4" fmla="*/ 5862637 w 6096000"/>
              <a:gd name="connsiteY4" fmla="*/ 711244 h 6858000"/>
              <a:gd name="connsiteX5" fmla="*/ 6096000 w 6096000"/>
              <a:gd name="connsiteY5" fmla="*/ 711244 h 6858000"/>
              <a:gd name="connsiteX6" fmla="*/ 6096000 w 6096000"/>
              <a:gd name="connsiteY6" fmla="*/ 975600 h 6858000"/>
              <a:gd name="connsiteX7" fmla="*/ 6096000 w 6096000"/>
              <a:gd name="connsiteY7" fmla="*/ 1431131 h 6858000"/>
              <a:gd name="connsiteX8" fmla="*/ 6096000 w 6096000"/>
              <a:gd name="connsiteY8" fmla="*/ 6858000 h 6858000"/>
              <a:gd name="connsiteX9" fmla="*/ 5848350 w 6096000"/>
              <a:gd name="connsiteY9" fmla="*/ 6858000 h 6858000"/>
              <a:gd name="connsiteX10" fmla="*/ 0 w 6096000"/>
              <a:gd name="connsiteY10" fmla="*/ 6858000 h 6858000"/>
              <a:gd name="connsiteX0" fmla="*/ 0 w 6100143"/>
              <a:gd name="connsiteY0" fmla="*/ 13151 h 6871151"/>
              <a:gd name="connsiteX1" fmla="*/ 4594225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13151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13151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862637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5848350 w 6100143"/>
              <a:gd name="connsiteY2" fmla="*/ 13151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363873 w 6100143"/>
              <a:gd name="connsiteY3" fmla="*/ 951302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1315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931965 w 6100143"/>
              <a:gd name="connsiteY2" fmla="*/ 1276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2230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07570 w 6100143"/>
              <a:gd name="connsiteY2" fmla="*/ 13151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302910 w 6100143"/>
              <a:gd name="connsiteY2" fmla="*/ 21819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16564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8232 w 6100143"/>
              <a:gd name="connsiteY1" fmla="*/ 725671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25231 w 6100143"/>
              <a:gd name="connsiteY1" fmla="*/ 730005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25670 h 6871151"/>
              <a:gd name="connsiteX1" fmla="*/ 233899 w 6100143"/>
              <a:gd name="connsiteY1" fmla="*/ 725672 h 6871151"/>
              <a:gd name="connsiteX2" fmla="*/ 233572 w 6100143"/>
              <a:gd name="connsiteY2" fmla="*/ 13152 h 6871151"/>
              <a:gd name="connsiteX3" fmla="*/ 5447001 w 6100143"/>
              <a:gd name="connsiteY3" fmla="*/ 13151 h 6871151"/>
              <a:gd name="connsiteX4" fmla="*/ 6100143 w 6100143"/>
              <a:gd name="connsiteY4" fmla="*/ 0 h 6871151"/>
              <a:gd name="connsiteX5" fmla="*/ 6096000 w 6100143"/>
              <a:gd name="connsiteY5" fmla="*/ 724395 h 6871151"/>
              <a:gd name="connsiteX6" fmla="*/ 6096000 w 6100143"/>
              <a:gd name="connsiteY6" fmla="*/ 988751 h 6871151"/>
              <a:gd name="connsiteX7" fmla="*/ 6096000 w 6100143"/>
              <a:gd name="connsiteY7" fmla="*/ 1444282 h 6871151"/>
              <a:gd name="connsiteX8" fmla="*/ 6096000 w 6100143"/>
              <a:gd name="connsiteY8" fmla="*/ 6871151 h 6871151"/>
              <a:gd name="connsiteX9" fmla="*/ 5848350 w 6100143"/>
              <a:gd name="connsiteY9" fmla="*/ 6871151 h 6871151"/>
              <a:gd name="connsiteX10" fmla="*/ 0 w 6100143"/>
              <a:gd name="connsiteY10" fmla="*/ 6871151 h 6871151"/>
              <a:gd name="connsiteX11" fmla="*/ 0 w 6100143"/>
              <a:gd name="connsiteY11" fmla="*/ 725670 h 6871151"/>
              <a:gd name="connsiteX0" fmla="*/ 0 w 6100143"/>
              <a:gd name="connsiteY0" fmla="*/ 717003 h 6862484"/>
              <a:gd name="connsiteX1" fmla="*/ 233899 w 6100143"/>
              <a:gd name="connsiteY1" fmla="*/ 717005 h 6862484"/>
              <a:gd name="connsiteX2" fmla="*/ 233572 w 6100143"/>
              <a:gd name="connsiteY2" fmla="*/ 4485 h 6862484"/>
              <a:gd name="connsiteX3" fmla="*/ 5447001 w 6100143"/>
              <a:gd name="connsiteY3" fmla="*/ 4484 h 6862484"/>
              <a:gd name="connsiteX4" fmla="*/ 6100143 w 6100143"/>
              <a:gd name="connsiteY4" fmla="*/ 0 h 6862484"/>
              <a:gd name="connsiteX5" fmla="*/ 6096000 w 6100143"/>
              <a:gd name="connsiteY5" fmla="*/ 715728 h 6862484"/>
              <a:gd name="connsiteX6" fmla="*/ 6096000 w 6100143"/>
              <a:gd name="connsiteY6" fmla="*/ 980084 h 6862484"/>
              <a:gd name="connsiteX7" fmla="*/ 6096000 w 6100143"/>
              <a:gd name="connsiteY7" fmla="*/ 1435615 h 6862484"/>
              <a:gd name="connsiteX8" fmla="*/ 6096000 w 6100143"/>
              <a:gd name="connsiteY8" fmla="*/ 6862484 h 6862484"/>
              <a:gd name="connsiteX9" fmla="*/ 5848350 w 6100143"/>
              <a:gd name="connsiteY9" fmla="*/ 6862484 h 6862484"/>
              <a:gd name="connsiteX10" fmla="*/ 0 w 6100143"/>
              <a:gd name="connsiteY10" fmla="*/ 6862484 h 6862484"/>
              <a:gd name="connsiteX11" fmla="*/ 0 w 6100143"/>
              <a:gd name="connsiteY11" fmla="*/ 717003 h 686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00143" h="6862484">
                <a:moveTo>
                  <a:pt x="0" y="717003"/>
                </a:moveTo>
                <a:lnTo>
                  <a:pt x="233899" y="717005"/>
                </a:lnTo>
                <a:cubicBezTo>
                  <a:pt x="232346" y="479498"/>
                  <a:pt x="235125" y="241992"/>
                  <a:pt x="233572" y="4485"/>
                </a:cubicBezTo>
                <a:lnTo>
                  <a:pt x="5447001" y="4484"/>
                </a:lnTo>
                <a:lnTo>
                  <a:pt x="6100143" y="0"/>
                </a:lnTo>
                <a:lnTo>
                  <a:pt x="6096000" y="715728"/>
                </a:lnTo>
                <a:lnTo>
                  <a:pt x="6096000" y="980084"/>
                </a:lnTo>
                <a:lnTo>
                  <a:pt x="6096000" y="1435615"/>
                </a:lnTo>
                <a:lnTo>
                  <a:pt x="6096000" y="6862484"/>
                </a:lnTo>
                <a:lnTo>
                  <a:pt x="5848350" y="6862484"/>
                </a:lnTo>
                <a:lnTo>
                  <a:pt x="0" y="6862484"/>
                </a:lnTo>
                <a:lnTo>
                  <a:pt x="0" y="717003"/>
                </a:ln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E06F373-645E-D07A-672E-EC8DA69B47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0341" y="2357603"/>
            <a:ext cx="5303357" cy="3956797"/>
          </a:xfrm>
        </p:spPr>
        <p:txBody>
          <a:bodyPr vert="horz" lIns="0" tIns="0" rIns="0" bIns="0" rtlCol="0" anchor="t">
            <a:normAutofit/>
          </a:bodyPr>
          <a:lstStyle/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r>
              <a:rPr lang="en-US" dirty="0" err="1">
                <a:latin typeface="Verdana"/>
                <a:ea typeface="Calibri"/>
                <a:cs typeface="Calibri"/>
              </a:rPr>
              <a:t>Afvalbelasting</a:t>
            </a:r>
            <a:r>
              <a:rPr lang="en-US" dirty="0">
                <a:latin typeface="Verdana"/>
                <a:ea typeface="Calibri"/>
                <a:cs typeface="Calibri"/>
              </a:rPr>
              <a:t> </a:t>
            </a:r>
            <a:r>
              <a:rPr lang="en-US" dirty="0" err="1">
                <a:latin typeface="Verdana"/>
                <a:ea typeface="Calibri"/>
                <a:cs typeface="Calibri"/>
              </a:rPr>
              <a:t>verdrievoudigd</a:t>
            </a:r>
            <a:r>
              <a:rPr lang="en-US" dirty="0">
                <a:latin typeface="Verdana"/>
                <a:ea typeface="Calibri"/>
                <a:cs typeface="Calibri"/>
              </a:rPr>
              <a:t> in 10 </a:t>
            </a:r>
            <a:r>
              <a:rPr lang="en-US" dirty="0" err="1">
                <a:latin typeface="Verdana"/>
                <a:ea typeface="Calibri"/>
                <a:cs typeface="Calibri"/>
              </a:rPr>
              <a:t>jaar</a:t>
            </a:r>
            <a:endParaRPr lang="nl-NL" dirty="0" err="1">
              <a:latin typeface="Verdana"/>
            </a:endParaRPr>
          </a:p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r>
              <a:rPr lang="en-US" dirty="0" err="1">
                <a:latin typeface="Verdana"/>
                <a:ea typeface="Verdana"/>
                <a:cs typeface="Calibri"/>
              </a:rPr>
              <a:t>Recyclebare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dirty="0" err="1">
                <a:latin typeface="Verdana"/>
                <a:ea typeface="Verdana"/>
                <a:cs typeface="Calibri"/>
              </a:rPr>
              <a:t>stromen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r>
              <a:rPr lang="en-US" dirty="0" err="1">
                <a:latin typeface="Verdana"/>
                <a:ea typeface="Verdana"/>
                <a:cs typeface="Calibri"/>
              </a:rPr>
              <a:t>leveren</a:t>
            </a:r>
            <a:r>
              <a:rPr lang="en-US" dirty="0">
                <a:latin typeface="Verdana"/>
                <a:ea typeface="Verdana"/>
                <a:cs typeface="Calibri"/>
              </a:rPr>
              <a:t> </a:t>
            </a:r>
            <a:br>
              <a:rPr lang="en-US" dirty="0">
                <a:latin typeface="Verdana"/>
                <a:ea typeface="Verdana"/>
                <a:cs typeface="Calibri"/>
              </a:rPr>
            </a:br>
            <a:r>
              <a:rPr lang="en-US" dirty="0">
                <a:latin typeface="Verdana"/>
                <a:ea typeface="Verdana"/>
                <a:cs typeface="Calibri"/>
              </a:rPr>
              <a:t>steeds </a:t>
            </a:r>
            <a:r>
              <a:rPr lang="en-US" dirty="0" err="1">
                <a:latin typeface="Verdana"/>
                <a:ea typeface="Verdana"/>
                <a:cs typeface="Calibri"/>
              </a:rPr>
              <a:t>vaker</a:t>
            </a:r>
            <a:r>
              <a:rPr lang="en-US" dirty="0">
                <a:latin typeface="Verdana"/>
                <a:ea typeface="Verdana"/>
                <a:cs typeface="Calibri"/>
              </a:rPr>
              <a:t> geld op</a:t>
            </a:r>
            <a:endParaRPr lang="en-US" dirty="0">
              <a:ea typeface="Verdana"/>
            </a:endParaRPr>
          </a:p>
          <a:p>
            <a:pPr marL="316230" indent="-316230">
              <a:lnSpc>
                <a:spcPct val="100000"/>
              </a:lnSpc>
              <a:spcBef>
                <a:spcPct val="20000"/>
              </a:spcBef>
            </a:pPr>
            <a:r>
              <a:rPr lang="en-US" dirty="0" err="1">
                <a:latin typeface="Verdana"/>
                <a:ea typeface="Calibri"/>
                <a:cs typeface="Calibri"/>
              </a:rPr>
              <a:t>A</a:t>
            </a:r>
            <a:r>
              <a:rPr lang="en-US" dirty="0" err="1">
                <a:ea typeface="+mn-lt"/>
                <a:cs typeface="+mn-lt"/>
              </a:rPr>
              <a:t>fval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voorkomen</a:t>
            </a:r>
            <a:r>
              <a:rPr lang="en-US" dirty="0"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latin typeface="Verdana"/>
                <a:ea typeface="Verdana"/>
                <a:cs typeface="Calibri"/>
              </a:rPr>
              <a:t>en</a:t>
            </a:r>
            <a:r>
              <a:rPr lang="en-US" dirty="0"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latin typeface="Verdana"/>
                <a:ea typeface="Verdana"/>
                <a:cs typeface="Calibri"/>
              </a:rPr>
              <a:t>verminderen</a:t>
            </a:r>
            <a:r>
              <a:rPr lang="en-US" dirty="0"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latin typeface="Verdana"/>
                <a:ea typeface="Verdana"/>
                <a:cs typeface="Calibri"/>
              </a:rPr>
              <a:t>levert</a:t>
            </a:r>
            <a:r>
              <a:rPr lang="en-US" dirty="0">
                <a:latin typeface="Verdana"/>
                <a:ea typeface="Verdana"/>
                <a:cs typeface="Calibri"/>
              </a:rPr>
              <a:t> </a:t>
            </a:r>
            <a:r>
              <a:rPr lang="en-US" dirty="0" err="1">
                <a:latin typeface="Verdana"/>
                <a:ea typeface="Verdana"/>
                <a:cs typeface="Calibri"/>
              </a:rPr>
              <a:t>directe</a:t>
            </a:r>
            <a:r>
              <a:rPr lang="en-US" dirty="0">
                <a:latin typeface="Verdana"/>
                <a:ea typeface="Calibri"/>
                <a:cs typeface="Calibri"/>
              </a:rPr>
              <a:t> </a:t>
            </a:r>
            <a:r>
              <a:rPr lang="en-US" dirty="0" err="1">
                <a:latin typeface="Verdana"/>
                <a:ea typeface="Calibri"/>
                <a:cs typeface="Calibri"/>
              </a:rPr>
              <a:t>besparingen</a:t>
            </a:r>
            <a:r>
              <a:rPr lang="en-US" dirty="0">
                <a:latin typeface="Verdana"/>
                <a:ea typeface="Calibri"/>
                <a:cs typeface="Calibri"/>
              </a:rPr>
              <a:t> op </a:t>
            </a:r>
            <a:r>
              <a:rPr lang="en-US" dirty="0" err="1">
                <a:latin typeface="Verdana"/>
                <a:ea typeface="Calibri"/>
                <a:cs typeface="Calibri"/>
              </a:rPr>
              <a:t>voor</a:t>
            </a:r>
            <a:r>
              <a:rPr lang="en-US" dirty="0">
                <a:latin typeface="Verdana"/>
                <a:ea typeface="Calibri"/>
                <a:cs typeface="Calibri"/>
              </a:rPr>
              <a:t> </a:t>
            </a:r>
            <a:br>
              <a:rPr lang="en-US" dirty="0"/>
            </a:br>
            <a:r>
              <a:rPr lang="en-US" dirty="0" err="1">
                <a:latin typeface="Verdana"/>
                <a:ea typeface="Calibri"/>
                <a:cs typeface="Calibri"/>
              </a:rPr>
              <a:t>sportclubs</a:t>
            </a:r>
            <a:r>
              <a:rPr lang="en-US" dirty="0">
                <a:latin typeface="Verdana"/>
                <a:ea typeface="Calibri"/>
                <a:cs typeface="Calibri"/>
              </a:rPr>
              <a:t> </a:t>
            </a:r>
          </a:p>
          <a:p>
            <a:pPr marL="316230" indent="-316230"/>
            <a:endParaRPr lang="nl-NL">
              <a:ea typeface="Verdana"/>
            </a:endParaRP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4F190E39-0B08-6D0F-56D3-0D5C95FF82C8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006BF7-2992-3990-787B-61F92D444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>
                <a:ea typeface="+mj-lt"/>
                <a:cs typeface="+mj-lt"/>
              </a:rPr>
              <a:t>Mogelijkheden tot</a:t>
            </a:r>
            <a:endParaRPr lang="nl-NL"/>
          </a:p>
          <a:p>
            <a:r>
              <a:rPr lang="nl-NL">
                <a:ea typeface="+mj-lt"/>
                <a:cs typeface="+mj-lt"/>
              </a:rPr>
              <a:t>kostenreductie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557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6C03E9EB-4586-5C5E-2746-2F8236DA7A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607" y="1051318"/>
            <a:ext cx="10922400" cy="3964060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endParaRPr lang="nl-NL" sz="32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nl-NL" sz="3200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nl-NL" b="1" dirty="0">
                <a:latin typeface="Verdana"/>
                <a:ea typeface="Verdana"/>
                <a:cs typeface="Calibri"/>
              </a:rPr>
              <a:t>Bespreek in duo's en plenair: </a:t>
            </a:r>
            <a:br>
              <a:rPr lang="nl-NL" dirty="0">
                <a:latin typeface="Verdana"/>
                <a:ea typeface="Verdana"/>
                <a:cs typeface="Calibri"/>
              </a:rPr>
            </a:br>
            <a:br>
              <a:rPr lang="nl-NL" dirty="0">
                <a:latin typeface="Verdana"/>
                <a:ea typeface="Verdana"/>
                <a:cs typeface="Calibri"/>
              </a:rPr>
            </a:br>
            <a:r>
              <a:rPr lang="nl-NL" dirty="0">
                <a:latin typeface="Verdana"/>
                <a:ea typeface="Verdana"/>
                <a:cs typeface="Calibri"/>
              </a:rPr>
              <a:t>Heb je voorbeelden binnen je sportvereniging dat duurzaam afvalbeheer geld opleverde of bespaarde?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CA896B1-B34B-AB10-4E12-8A63D36D99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8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789874C-3550-A89E-2B1F-D1DD44FD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ea typeface="Verdana"/>
              </a:rPr>
              <a:t>Oefening</a:t>
            </a:r>
          </a:p>
        </p:txBody>
      </p:sp>
    </p:spTree>
    <p:extLst>
      <p:ext uri="{BB962C8B-B14F-4D97-AF65-F5344CB8AC3E}">
        <p14:creationId xmlns:p14="http://schemas.microsoft.com/office/powerpoint/2010/main" val="2563734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47DB2E25-DE5F-39C4-AC99-6AF20B2E7AF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vert="horz" lIns="0" tIns="0" rIns="0" bIns="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>
                <a:latin typeface="Verdana"/>
                <a:ea typeface="Calibri"/>
                <a:cs typeface="Calibri"/>
              </a:rPr>
              <a:t>De 3 </a:t>
            </a:r>
            <a:r>
              <a:rPr lang="en-US" sz="3200" dirty="0" err="1">
                <a:latin typeface="Verdana"/>
                <a:ea typeface="Calibri"/>
                <a:cs typeface="Calibri"/>
              </a:rPr>
              <a:t>belangrijkste</a:t>
            </a:r>
            <a:r>
              <a:rPr lang="en-US" sz="3200" dirty="0">
                <a:latin typeface="Verdana"/>
                <a:ea typeface="Calibri"/>
                <a:cs typeface="Calibri"/>
              </a:rPr>
              <a:t> </a:t>
            </a:r>
            <a:r>
              <a:rPr lang="en-US" sz="3200" dirty="0" err="1">
                <a:latin typeface="Verdana"/>
                <a:ea typeface="Calibri"/>
                <a:cs typeface="Calibri"/>
              </a:rPr>
              <a:t>wetten</a:t>
            </a:r>
            <a:r>
              <a:rPr lang="en-US" sz="3200" dirty="0">
                <a:latin typeface="Verdana"/>
                <a:ea typeface="Calibri"/>
                <a:cs typeface="Calibri"/>
              </a:rPr>
              <a:t>:</a:t>
            </a:r>
          </a:p>
          <a:p>
            <a:pPr marL="316230" indent="-316230">
              <a:lnSpc>
                <a:spcPct val="120000"/>
              </a:lnSpc>
            </a:pPr>
            <a:r>
              <a:rPr lang="en-US" sz="2900" b="1" dirty="0" err="1">
                <a:ea typeface="+mn-lt"/>
                <a:cs typeface="+mn-lt"/>
              </a:rPr>
              <a:t>Circulair</a:t>
            </a:r>
            <a:r>
              <a:rPr lang="en-US" sz="2900" b="1" dirty="0">
                <a:ea typeface="+mn-lt"/>
                <a:cs typeface="+mn-lt"/>
              </a:rPr>
              <a:t> </a:t>
            </a:r>
            <a:r>
              <a:rPr lang="en-US" sz="2900" b="1" dirty="0" err="1">
                <a:ea typeface="+mn-lt"/>
                <a:cs typeface="+mn-lt"/>
              </a:rPr>
              <a:t>Materialenplan</a:t>
            </a:r>
            <a:r>
              <a:rPr lang="en-US" sz="2900" dirty="0">
                <a:ea typeface="+mn-lt"/>
                <a:cs typeface="+mn-lt"/>
              </a:rPr>
              <a:t> (CMP): </a:t>
            </a:r>
            <a:r>
              <a:rPr lang="en-US" sz="2900" dirty="0" err="1">
                <a:ea typeface="+mn-lt"/>
                <a:cs typeface="+mn-lt"/>
              </a:rPr>
              <a:t>Sinds</a:t>
            </a:r>
            <a:r>
              <a:rPr lang="en-US" sz="2900" dirty="0">
                <a:ea typeface="+mn-lt"/>
                <a:cs typeface="+mn-lt"/>
              </a:rPr>
              <a:t> 2026 </a:t>
            </a:r>
            <a:r>
              <a:rPr lang="en-US" sz="2900" dirty="0" err="1">
                <a:ea typeface="+mn-lt"/>
                <a:cs typeface="+mn-lt"/>
              </a:rPr>
              <a:t>vervangt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dit</a:t>
            </a:r>
            <a:r>
              <a:rPr lang="en-US" sz="2900" dirty="0">
                <a:ea typeface="+mn-lt"/>
                <a:cs typeface="+mn-lt"/>
              </a:rPr>
              <a:t> plan het </a:t>
            </a:r>
            <a:r>
              <a:rPr lang="en-US" sz="2900" dirty="0" err="1">
                <a:ea typeface="+mn-lt"/>
                <a:cs typeface="+mn-lt"/>
              </a:rPr>
              <a:t>Landelijk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Afvalbeheerplan</a:t>
            </a:r>
            <a:r>
              <a:rPr lang="en-US" sz="2900" dirty="0">
                <a:ea typeface="+mn-lt"/>
                <a:cs typeface="+mn-lt"/>
              </a:rPr>
              <a:t> (LAP3). </a:t>
            </a:r>
            <a:r>
              <a:rPr lang="en-US" sz="2900" dirty="0" err="1">
                <a:ea typeface="+mn-lt"/>
                <a:cs typeface="+mn-lt"/>
              </a:rPr>
              <a:t>Hierin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staan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wettelijke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bepalingen</a:t>
            </a:r>
            <a:r>
              <a:rPr lang="en-US" sz="2900" dirty="0">
                <a:ea typeface="+mn-lt"/>
                <a:cs typeface="+mn-lt"/>
              </a:rPr>
              <a:t> over </a:t>
            </a:r>
            <a:r>
              <a:rPr lang="en-US" sz="2900" dirty="0" err="1">
                <a:ea typeface="+mn-lt"/>
                <a:cs typeface="+mn-lt"/>
              </a:rPr>
              <a:t>welke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afvalstromen</a:t>
            </a:r>
            <a:r>
              <a:rPr lang="en-US" sz="2900" dirty="0">
                <a:ea typeface="+mn-lt"/>
                <a:cs typeface="+mn-lt"/>
              </a:rPr>
              <a:t> (</a:t>
            </a:r>
            <a:r>
              <a:rPr lang="en-US" sz="2900" dirty="0" err="1">
                <a:ea typeface="+mn-lt"/>
                <a:cs typeface="+mn-lt"/>
              </a:rPr>
              <a:t>zoals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glas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en</a:t>
            </a:r>
            <a:r>
              <a:rPr lang="en-US" sz="2900" dirty="0">
                <a:ea typeface="+mn-lt"/>
                <a:cs typeface="+mn-lt"/>
              </a:rPr>
              <a:t> papier) </a:t>
            </a:r>
            <a:r>
              <a:rPr lang="en-US" sz="2900" dirty="0" err="1">
                <a:ea typeface="+mn-lt"/>
                <a:cs typeface="+mn-lt"/>
              </a:rPr>
              <a:t>gescheiden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moeten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worden</a:t>
            </a:r>
            <a:r>
              <a:rPr lang="en-US" sz="2900" dirty="0">
                <a:ea typeface="+mn-lt"/>
                <a:cs typeface="+mn-lt"/>
              </a:rPr>
              <a:t>.</a:t>
            </a:r>
            <a:endParaRPr lang="en-US" sz="2900" dirty="0">
              <a:ea typeface="Verdana"/>
            </a:endParaRPr>
          </a:p>
          <a:p>
            <a:pPr marL="316230" indent="-316230">
              <a:lnSpc>
                <a:spcPct val="120000"/>
              </a:lnSpc>
            </a:pPr>
            <a:r>
              <a:rPr lang="en-US" sz="2900" b="1" dirty="0">
                <a:ea typeface="+mn-lt"/>
                <a:cs typeface="+mn-lt"/>
              </a:rPr>
              <a:t>SUP-</a:t>
            </a:r>
            <a:r>
              <a:rPr lang="en-US" sz="2900" b="1" dirty="0" err="1">
                <a:ea typeface="+mn-lt"/>
                <a:cs typeface="+mn-lt"/>
              </a:rPr>
              <a:t>wetgeving</a:t>
            </a:r>
            <a:r>
              <a:rPr lang="en-US" sz="2900" dirty="0">
                <a:ea typeface="+mn-lt"/>
                <a:cs typeface="+mn-lt"/>
              </a:rPr>
              <a:t> (Single-Use Plastics): Een </a:t>
            </a:r>
            <a:r>
              <a:rPr lang="en-US" sz="2900" dirty="0" err="1">
                <a:ea typeface="+mn-lt"/>
                <a:cs typeface="+mn-lt"/>
              </a:rPr>
              <a:t>Europese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richtlijn</a:t>
            </a:r>
            <a:r>
              <a:rPr lang="en-US" sz="2900" dirty="0">
                <a:ea typeface="+mn-lt"/>
                <a:cs typeface="+mn-lt"/>
              </a:rPr>
              <a:t> die het </a:t>
            </a:r>
            <a:r>
              <a:rPr lang="en-US" sz="2900" dirty="0" err="1">
                <a:ea typeface="+mn-lt"/>
                <a:cs typeface="+mn-lt"/>
              </a:rPr>
              <a:t>gebruik</a:t>
            </a:r>
            <a:r>
              <a:rPr lang="en-US" sz="2900" dirty="0">
                <a:ea typeface="+mn-lt"/>
                <a:cs typeface="+mn-lt"/>
              </a:rPr>
              <a:t> van </a:t>
            </a:r>
            <a:r>
              <a:rPr lang="en-US" sz="2900" dirty="0" err="1">
                <a:ea typeface="+mn-lt"/>
                <a:cs typeface="+mn-lt"/>
              </a:rPr>
              <a:t>wegwerpplastic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beperkt</a:t>
            </a:r>
            <a:r>
              <a:rPr lang="en-US" sz="2900" dirty="0">
                <a:ea typeface="+mn-lt"/>
                <a:cs typeface="+mn-lt"/>
              </a:rPr>
              <a:t> of </a:t>
            </a:r>
            <a:r>
              <a:rPr lang="en-US" sz="2900" dirty="0" err="1">
                <a:ea typeface="+mn-lt"/>
                <a:cs typeface="+mn-lt"/>
              </a:rPr>
              <a:t>verbiedt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sinds</a:t>
            </a:r>
            <a:r>
              <a:rPr lang="en-US" sz="2900" dirty="0">
                <a:ea typeface="+mn-lt"/>
                <a:cs typeface="+mn-lt"/>
              </a:rPr>
              <a:t> 2024, </a:t>
            </a:r>
            <a:r>
              <a:rPr lang="en-US" sz="2900" dirty="0" err="1">
                <a:ea typeface="+mn-lt"/>
                <a:cs typeface="+mn-lt"/>
              </a:rPr>
              <a:t>zoals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plasticbevattende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wegwerpbestek</a:t>
            </a:r>
            <a:r>
              <a:rPr lang="en-US" sz="2900" dirty="0">
                <a:ea typeface="+mn-lt"/>
                <a:cs typeface="+mn-lt"/>
              </a:rPr>
              <a:t>, </a:t>
            </a:r>
            <a:r>
              <a:rPr lang="en-US" sz="2900" dirty="0" err="1">
                <a:ea typeface="+mn-lt"/>
                <a:cs typeface="+mn-lt"/>
              </a:rPr>
              <a:t>rietjes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en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wegwerpbekers</a:t>
            </a:r>
            <a:r>
              <a:rPr lang="en-US" sz="2900" dirty="0">
                <a:ea typeface="+mn-lt"/>
                <a:cs typeface="+mn-lt"/>
              </a:rPr>
              <a:t>.</a:t>
            </a:r>
            <a:endParaRPr lang="en-US" sz="2900" dirty="0">
              <a:latin typeface="Verdana"/>
              <a:ea typeface="Verdana"/>
              <a:cs typeface="Calibri"/>
            </a:endParaRPr>
          </a:p>
          <a:p>
            <a:pPr marL="316230" indent="-316230">
              <a:lnSpc>
                <a:spcPct val="120000"/>
              </a:lnSpc>
            </a:pPr>
            <a:r>
              <a:rPr lang="en-US" sz="2900" b="1" dirty="0" err="1">
                <a:ea typeface="+mn-lt"/>
                <a:cs typeface="+mn-lt"/>
              </a:rPr>
              <a:t>Uitgebreide</a:t>
            </a:r>
            <a:r>
              <a:rPr lang="en-US" sz="2900" b="1" dirty="0">
                <a:ea typeface="+mn-lt"/>
                <a:cs typeface="+mn-lt"/>
              </a:rPr>
              <a:t> </a:t>
            </a:r>
            <a:r>
              <a:rPr lang="en-US" sz="2900" b="1" dirty="0" err="1">
                <a:ea typeface="+mn-lt"/>
                <a:cs typeface="+mn-lt"/>
              </a:rPr>
              <a:t>Producentenverantwoordelijkheid</a:t>
            </a:r>
            <a:r>
              <a:rPr lang="en-US" sz="2900" dirty="0">
                <a:ea typeface="+mn-lt"/>
                <a:cs typeface="+mn-lt"/>
              </a:rPr>
              <a:t> (UPV): </a:t>
            </a:r>
            <a:r>
              <a:rPr lang="en-US" sz="2900" dirty="0" err="1">
                <a:ea typeface="+mn-lt"/>
                <a:cs typeface="+mn-lt"/>
              </a:rPr>
              <a:t>Regeling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waarbij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producenten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verantwoordelijk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zijn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voor</a:t>
            </a:r>
            <a:r>
              <a:rPr lang="en-US" sz="2900" dirty="0">
                <a:ea typeface="+mn-lt"/>
                <a:cs typeface="+mn-lt"/>
              </a:rPr>
              <a:t> de </a:t>
            </a:r>
            <a:r>
              <a:rPr lang="en-US" sz="2900" dirty="0" err="1">
                <a:ea typeface="+mn-lt"/>
                <a:cs typeface="+mn-lt"/>
              </a:rPr>
              <a:t>inzameling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en</a:t>
            </a:r>
            <a:r>
              <a:rPr lang="en-US" sz="2900" dirty="0">
                <a:ea typeface="+mn-lt"/>
                <a:cs typeface="+mn-lt"/>
              </a:rPr>
              <a:t> recycling van </a:t>
            </a:r>
            <a:r>
              <a:rPr lang="en-US" sz="2900" dirty="0" err="1">
                <a:ea typeface="+mn-lt"/>
                <a:cs typeface="+mn-lt"/>
              </a:rPr>
              <a:t>hun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verpakkingen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en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producten</a:t>
            </a:r>
            <a:r>
              <a:rPr lang="en-US" sz="2900" dirty="0">
                <a:ea typeface="+mn-lt"/>
                <a:cs typeface="+mn-lt"/>
              </a:rPr>
              <a:t>, </a:t>
            </a:r>
            <a:r>
              <a:rPr lang="en-US" sz="2900" dirty="0" err="1">
                <a:ea typeface="+mn-lt"/>
                <a:cs typeface="+mn-lt"/>
              </a:rPr>
              <a:t>waaronder</a:t>
            </a:r>
            <a:r>
              <a:rPr lang="en-US" sz="2900" dirty="0">
                <a:ea typeface="+mn-lt"/>
                <a:cs typeface="+mn-lt"/>
              </a:rPr>
              <a:t> </a:t>
            </a:r>
            <a:r>
              <a:rPr lang="en-US" sz="2900" dirty="0" err="1">
                <a:ea typeface="+mn-lt"/>
                <a:cs typeface="+mn-lt"/>
              </a:rPr>
              <a:t>sportkleding</a:t>
            </a:r>
            <a:r>
              <a:rPr lang="en-US" sz="2900" dirty="0">
                <a:ea typeface="+mn-lt"/>
                <a:cs typeface="+mn-lt"/>
              </a:rPr>
              <a:t>. </a:t>
            </a:r>
            <a:br>
              <a:rPr lang="en-US" sz="2900" dirty="0">
                <a:ea typeface="+mn-lt"/>
                <a:cs typeface="+mn-lt"/>
              </a:rPr>
            </a:br>
            <a:endParaRPr lang="en-US" sz="2900">
              <a:latin typeface="Verdana"/>
              <a:ea typeface="Verdana"/>
              <a:cs typeface="Calibri"/>
            </a:endParaRPr>
          </a:p>
          <a:p>
            <a:pPr marL="0" indent="0">
              <a:buNone/>
            </a:pPr>
            <a:endParaRPr lang="en-US" sz="3200">
              <a:latin typeface="Calibri"/>
              <a:ea typeface="Calibri"/>
              <a:cs typeface="Calibri"/>
            </a:endParaRP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9E0FABA-2301-2E65-B31A-1C2110205DC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93B359-CF0D-4389-949E-16A33FCBB3EC}" type="slidenum">
              <a:rPr lang="nl-NL" smtClean="0"/>
              <a:t>9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32B99E-42BA-0100-43B5-9D92AECA9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>
                <a:ea typeface="+mj-lt"/>
                <a:cs typeface="+mj-lt"/>
              </a:rPr>
              <a:t>Toenemende wet- en regelgeving 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9445313"/>
      </p:ext>
    </p:extLst>
  </p:cSld>
  <p:clrMapOvr>
    <a:masterClrMapping/>
  </p:clrMapOvr>
</p:sld>
</file>

<file path=ppt/theme/theme1.xml><?xml version="1.0" encoding="utf-8"?>
<a:theme xmlns:a="http://schemas.openxmlformats.org/drawingml/2006/main" name="RWS 16:9 NL">
  <a:themeElements>
    <a:clrScheme name="RWS">
      <a:dk1>
        <a:srgbClr val="000000"/>
      </a:dk1>
      <a:lt1>
        <a:srgbClr val="FFFFFF"/>
      </a:lt1>
      <a:dk2>
        <a:srgbClr val="007BC7"/>
      </a:dk2>
      <a:lt2>
        <a:srgbClr val="FFFFFF"/>
      </a:lt2>
      <a:accent1>
        <a:srgbClr val="007BC7"/>
      </a:accent1>
      <a:accent2>
        <a:srgbClr val="F9E11E"/>
      </a:accent2>
      <a:accent3>
        <a:srgbClr val="000000"/>
      </a:accent3>
      <a:accent4>
        <a:srgbClr val="007BC7"/>
      </a:accent4>
      <a:accent5>
        <a:srgbClr val="F9E11E"/>
      </a:accent5>
      <a:accent6>
        <a:srgbClr val="000000"/>
      </a:accent6>
      <a:hlink>
        <a:srgbClr val="007BC7"/>
      </a:hlink>
      <a:folHlink>
        <a:srgbClr val="007BC7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 240205 leeg sjabloon presentatie CEenA tijdelijk.potx" id="{B688D94E-C493-408D-BDB7-1B430FD194C3}" vid="{37B37171-8B16-49DC-8CF6-C001A6D1CC7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3aeb2-f2e9-4433-81c6-7170ba198248">
      <Terms xmlns="http://schemas.microsoft.com/office/infopath/2007/PartnerControls"/>
    </lcf76f155ced4ddcb4097134ff3c332f>
    <TaxCatchAll xmlns="4d7f0f71-5fcf-461b-91fd-1256954549a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A06046071A294C86BF3CE821302851" ma:contentTypeVersion="23" ma:contentTypeDescription="Een nieuw document maken." ma:contentTypeScope="" ma:versionID="ebdda74e49433226de926bfc3c6582e2">
  <xsd:schema xmlns:xsd="http://www.w3.org/2001/XMLSchema" xmlns:xs="http://www.w3.org/2001/XMLSchema" xmlns:p="http://schemas.microsoft.com/office/2006/metadata/properties" xmlns:ns2="2f23aeb2-f2e9-4433-81c6-7170ba198248" xmlns:ns3="4d7f0f71-5fcf-461b-91fd-1256954549a4" targetNamespace="http://schemas.microsoft.com/office/2006/metadata/properties" ma:root="true" ma:fieldsID="95964d334e55520bed0b74b9fc2d10e5" ns2:_="" ns3:_="">
    <xsd:import namespace="2f23aeb2-f2e9-4433-81c6-7170ba198248"/>
    <xsd:import namespace="4d7f0f71-5fcf-461b-91fd-1256954549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3aeb2-f2e9-4433-81c6-7170ba198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f7f20db4-f40b-4ae0-9eba-8917ff563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7f0f71-5fcf-461b-91fd-125695454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78dd684-885f-4c60-81b0-62060ed92780}" ma:internalName="TaxCatchAll" ma:showField="CatchAllData" ma:web="4d7f0f71-5fcf-461b-91fd-125695454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5DEE4-FCEC-4A4A-B393-C54D3BEDDA7D}">
  <ds:schemaRefs>
    <ds:schemaRef ds:uri="http://purl.org/dc/elements/1.1/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4d7f0f71-5fcf-461b-91fd-1256954549a4"/>
    <ds:schemaRef ds:uri="2f23aeb2-f2e9-4433-81c6-7170ba19824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C21682C-C2DA-40F6-9942-FC27F71430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F1971B-A00C-4CF5-BBDA-6C249BC6B1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3aeb2-f2e9-4433-81c6-7170ba198248"/>
    <ds:schemaRef ds:uri="4d7f0f71-5fcf-461b-91fd-1256954549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0679369-ec78-4a59-ab07-fddc1793e496}" enabled="1" method="Privileged" siteId="{ac843cea-7a2b-4dc6-9f37-919c3e210fe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432</Words>
  <Application>Microsoft Office PowerPoint</Application>
  <PresentationFormat>Breedbeeld</PresentationFormat>
  <Paragraphs>58</Paragraphs>
  <Slides>10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Verdana</vt:lpstr>
      <vt:lpstr>Wingdings</vt:lpstr>
      <vt:lpstr>RWS 16:9 NL</vt:lpstr>
      <vt:lpstr>Module 1</vt:lpstr>
      <vt:lpstr>Wat verstaan we onder duurzaam afvalbeheer en circulariteit? </vt:lpstr>
      <vt:lpstr>Waarom is circulariteit een belangrijk thema? </vt:lpstr>
      <vt:lpstr>Oefening</vt:lpstr>
      <vt:lpstr>Zichtbare negatieve effecten </vt:lpstr>
      <vt:lpstr>Tekort aan cruciale materialen </vt:lpstr>
      <vt:lpstr>Mogelijkheden tot kostenreductie </vt:lpstr>
      <vt:lpstr>Oefening</vt:lpstr>
      <vt:lpstr>Toenemende wet- en regelgeving </vt:lpstr>
      <vt:lpstr>Milieubewustzijn rondom afval groeit in Nederland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Naomi Naus</dc:creator>
  <dc:description>Template by Orange Pepper_x000d_
2018</dc:description>
  <cp:lastModifiedBy>Dijk, Jennifer van (RWS WVL)</cp:lastModifiedBy>
  <cp:revision>84</cp:revision>
  <dcterms:created xsi:type="dcterms:W3CDTF">2021-02-22T10:08:25Z</dcterms:created>
  <dcterms:modified xsi:type="dcterms:W3CDTF">2026-02-24T08:39:10Z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0x0101002BA06046071A294C86BF3CE821302851</vt:lpwstr>
  </property>
  <property fmtid="{D5CDD505-2E9C-101B-9397-08002B2CF9AE}" pid="3" name="Order">
    <vt:r8>9000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