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70_119953CB.xml" ContentType="application/vnd.ms-powerpoint.comment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71" r:id="rId6"/>
    <p:sldId id="373" r:id="rId7"/>
    <p:sldId id="374" r:id="rId8"/>
    <p:sldId id="368" r:id="rId9"/>
    <p:sldId id="361" r:id="rId10"/>
    <p:sldId id="37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1A320-55C1-DBBB-427E-CFB6FF24002C}" name="Sterren, Klaas van der (RWS WVL)" initials="KS" userId="S::KLAAS.VANDER.STERREN@rws.nl::cfc47af4-b6a2-4b25-9d16-625b0f3a42f8" providerId="AD"/>
  <p188:author id="{F7EE7499-078A-7E40-90C3-5B1A399B14D7}" name="Manouk Eenig" initials="ME" userId="S::manouk@greenleisure.nl::cff9df4a-9c69-453f-917c-a0de7f081cc5" providerId="AD"/>
  <p188:author id="{32094FDE-ED6E-1571-1D0D-AC1802055EAF}" name="Dijk, Jennifer van (RWS WVL)" initials="JD" userId="S::jennifer.van.dijk@rws.nl::da7ab6e4-aa4d-4af6-bc47-a7dfc48a9c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1" clrIdx="0"/>
  <p:cmAuthor id="2" name="Arnout Drenthel" initials="AD [2]" lastIdx="1" clrIdx="1"/>
  <p:cmAuthor id="3" name="Arnout Drenthel" initials="AD [3]" lastIdx="1" clrIdx="2"/>
  <p:cmAuthor id="4" name="Arnout Drenthel" initials="AD [4]" lastIdx="1" clrIdx="3"/>
  <p:cmAuthor id="5" name="Arnout Drenthel" initials="AD [5]" lastIdx="1" clrIdx="4"/>
  <p:cmAuthor id="6" name="Arnout Drenthel" initials="AD [6]" lastIdx="1" clrIdx="5"/>
  <p:cmAuthor id="7" name="Arnout Drenthel" initials="AD [7]" lastIdx="1" clrIdx="6"/>
  <p:cmAuthor id="8" name="Arnout Drenthel" initials="AD [8]" lastIdx="1" clrIdx="7"/>
  <p:cmAuthor id="9" name="Arnout Drenthel" initials="AD [9]" lastIdx="1" clrIdx="8"/>
  <p:cmAuthor id="10" name="Wal, Stefan van der (WVL)" initials="WSvd(" lastIdx="14" clrIdx="9">
    <p:extLst>
      <p:ext uri="{19B8F6BF-5375-455C-9EA6-DF929625EA0E}">
        <p15:presenceInfo xmlns:p15="http://schemas.microsoft.com/office/powerpoint/2012/main" userId="S-1-5-21-1046319769-833967741-3563887046-561699" providerId="AD"/>
      </p:ext>
    </p:extLst>
  </p:cmAuthor>
  <p:cmAuthor id="11" name="Geffen, Lisanne van (WVL)" initials="GLv(" lastIdx="14" clrIdx="10">
    <p:extLst>
      <p:ext uri="{19B8F6BF-5375-455C-9EA6-DF929625EA0E}">
        <p15:presenceInfo xmlns:p15="http://schemas.microsoft.com/office/powerpoint/2012/main" userId="Geffen, Lisanne van (WVL)" providerId="None"/>
      </p:ext>
    </p:extLst>
  </p:cmAuthor>
  <p:cmAuthor id="12" name="Naomi Naus" initials="NN" lastIdx="6" clrIdx="11">
    <p:extLst>
      <p:ext uri="{19B8F6BF-5375-455C-9EA6-DF929625EA0E}">
        <p15:presenceInfo xmlns:p15="http://schemas.microsoft.com/office/powerpoint/2012/main" userId="S::naomi.naus@tappan.nl::171b1a9b-ea4d-4e8b-b68c-e2c2941fe77e" providerId="AD"/>
      </p:ext>
    </p:extLst>
  </p:cmAuthor>
  <p:cmAuthor id="13" name="Egmond, Ingeborg van (WVL)" initials="EIv(" lastIdx="3" clrIdx="12">
    <p:extLst>
      <p:ext uri="{19B8F6BF-5375-455C-9EA6-DF929625EA0E}">
        <p15:presenceInfo xmlns:p15="http://schemas.microsoft.com/office/powerpoint/2012/main" userId="S-1-5-21-1046319769-833967741-3563887046-653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E1EDDB"/>
    <a:srgbClr val="C3DBB6"/>
    <a:srgbClr val="F6D4B2"/>
    <a:srgbClr val="FBEAD9"/>
    <a:srgbClr val="E17000"/>
    <a:srgbClr val="164A7C"/>
    <a:srgbClr val="3EB0F1"/>
    <a:srgbClr val="007BC7"/>
    <a:srgbClr val="D9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41D6C-3D10-25E4-4621-C9E0D4C9B92E}" v="11" dt="2026-02-09T09:13:34.1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5507" autoAdjust="0"/>
  </p:normalViewPr>
  <p:slideViewPr>
    <p:cSldViewPr snapToGrid="0">
      <p:cViewPr varScale="1">
        <p:scale>
          <a:sx n="63" d="100"/>
          <a:sy n="63" d="100"/>
        </p:scale>
        <p:origin x="732"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omments/modernComment_170_119953CB.xml><?xml version="1.0" encoding="utf-8"?>
<p188:cmLst xmlns:a="http://schemas.openxmlformats.org/drawingml/2006/main" xmlns:r="http://schemas.openxmlformats.org/officeDocument/2006/relationships" xmlns:p188="http://schemas.microsoft.com/office/powerpoint/2018/8/main">
  <p188:cm id="{1F86210E-EAA5-4739-894F-8B1A224A61E4}" authorId="{0481A320-55C1-DBBB-427E-CFB6FF24002C}" status="resolved" created="2026-01-15T09:17:56.965" complete="100000">
    <pc:sldMkLst xmlns:pc="http://schemas.microsoft.com/office/powerpoint/2013/main/command">
      <pc:docMk/>
      <pc:sldMk cId="295261131" sldId="368"/>
    </pc:sldMkLst>
    <p188:txBody>
      <a:bodyPr/>
      <a:lstStyle/>
      <a:p>
        <a:r>
          <a:rPr lang="nl-NL"/>
          <a:t>Hier ook het filmpje van sportpark schildban plaatsen: https://www.duurzamesportsector.nl/artikel/zo-pakt-sportpark-schildman-duurzaam-afvalbeheer-aan/</a:t>
        </a:r>
      </a:p>
    </p188:txBody>
    <p188:extLst>
      <p:ext xmlns:p="http://schemas.openxmlformats.org/presentationml/2006/main" uri="{57CB4572-C831-44C2-8A1C-0ADB6CCDFE69}">
        <p223:reactions xmlns:p223="http://schemas.microsoft.com/office/powerpoint/2022/03/main">
          <p223:rxn type="👍">
            <p223:instance time="2026-02-09T09:13:33.989" authorId="{F7EE7499-078A-7E40-90C3-5B1A399B14D7}"/>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24-2-2026</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24-2-2026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jKfSjaQ8g9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jKfSjaQ8g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259440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Noodzaak is nu wel duidelijk, maar hoe kan een sportclub nu praktisch aan de slag gaan, wat heeft effect en wat is haalbaar? Waar starten? </a:t>
            </a:r>
          </a:p>
          <a:p>
            <a:r>
              <a:rPr lang="nl-NL" sz="1200" kern="1200" dirty="0">
                <a:solidFill>
                  <a:schemeClr val="tx1"/>
                </a:solidFill>
                <a:effectLst/>
                <a:latin typeface="+mn-lt"/>
                <a:ea typeface="+mn-ea"/>
                <a:cs typeface="+mn-cs"/>
              </a:rPr>
              <a:t>Veel sportverenigingen beginnen hun duurzaamheidsaanpak met het scheiden van afval. Maar afvalscheiding is eigenlijk de </a:t>
            </a:r>
            <a:r>
              <a:rPr lang="nl-NL" sz="1200" b="1" kern="1200" dirty="0">
                <a:solidFill>
                  <a:schemeClr val="tx1"/>
                </a:solidFill>
                <a:effectLst/>
                <a:latin typeface="+mn-lt"/>
                <a:ea typeface="+mn-ea"/>
                <a:cs typeface="+mn-cs"/>
              </a:rPr>
              <a:t>laatste stap</a:t>
            </a:r>
            <a:r>
              <a:rPr lang="nl-NL" sz="1200" kern="1200" dirty="0">
                <a:solidFill>
                  <a:schemeClr val="tx1"/>
                </a:solidFill>
                <a:effectLst/>
                <a:latin typeface="+mn-lt"/>
                <a:ea typeface="+mn-ea"/>
                <a:cs typeface="+mn-cs"/>
              </a:rPr>
              <a:t>. Effectiever is het om te starten bij het voorkomen, verminderen en hergebruiken van afval. Want: afval dat niet ontstaat, hoef je ook niet te scheiden.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Deze aanpak wordt samengevat in het </a:t>
            </a:r>
            <a:r>
              <a:rPr lang="nl-NL" sz="1200" b="1" kern="1200" dirty="0">
                <a:solidFill>
                  <a:schemeClr val="tx1"/>
                </a:solidFill>
                <a:effectLst/>
                <a:latin typeface="+mn-lt"/>
                <a:ea typeface="+mn-ea"/>
                <a:cs typeface="+mn-cs"/>
              </a:rPr>
              <a:t>5R-model</a:t>
            </a:r>
            <a:r>
              <a:rPr lang="nl-NL" sz="1200" kern="1200" dirty="0">
                <a:solidFill>
                  <a:schemeClr val="tx1"/>
                </a:solidFill>
                <a:effectLst/>
                <a:latin typeface="+mn-lt"/>
                <a:ea typeface="+mn-ea"/>
                <a:cs typeface="+mn-cs"/>
              </a:rPr>
              <a:t>: voorbeelden per R laten noemen door de groep en aanvullen</a:t>
            </a:r>
          </a:p>
          <a:p>
            <a:endParaRPr lang="nl-NL" sz="1200" kern="1200" dirty="0">
              <a:solidFill>
                <a:schemeClr val="tx1"/>
              </a:solidFill>
              <a:effectLst/>
              <a:latin typeface="+mn-lt"/>
              <a:ea typeface="+mn-ea"/>
              <a:cs typeface="+mn-cs"/>
            </a:endParaRPr>
          </a:p>
          <a:p>
            <a:pPr lvl="0"/>
            <a:r>
              <a:rPr lang="nl-NL" sz="1200" b="1" kern="1200">
                <a:solidFill>
                  <a:schemeClr val="tx1"/>
                </a:solidFill>
                <a:effectLst/>
                <a:latin typeface="+mn-lt"/>
                <a:ea typeface="+mn-ea"/>
                <a:cs typeface="+mn-cs"/>
              </a:rPr>
              <a:t>Refuse</a:t>
            </a:r>
            <a:r>
              <a:rPr lang="nl-NL" sz="1200" b="1" kern="1200" dirty="0">
                <a:solidFill>
                  <a:schemeClr val="tx1"/>
                </a:solidFill>
                <a:effectLst/>
                <a:latin typeface="+mn-lt"/>
                <a:ea typeface="+mn-ea"/>
                <a:cs typeface="+mn-cs"/>
              </a:rPr>
              <a:t> (Voorkomen):</a:t>
            </a:r>
            <a:r>
              <a:rPr lang="nl-NL" sz="1200" kern="1200" dirty="0">
                <a:solidFill>
                  <a:schemeClr val="tx1"/>
                </a:solidFill>
                <a:effectLst/>
                <a:latin typeface="+mn-lt"/>
                <a:ea typeface="+mn-ea"/>
                <a:cs typeface="+mn-cs"/>
              </a:rPr>
              <a:t> vervang wegwerpbekers voor limonade of thee in de rust door een watertappunt, waar sporters hun eigen bidon kunnen vullen.</a:t>
            </a:r>
          </a:p>
          <a:p>
            <a:pPr lvl="0"/>
            <a:r>
              <a:rPr lang="nl-NL" sz="1200" b="1" kern="1200" dirty="0" err="1">
                <a:solidFill>
                  <a:schemeClr val="tx1"/>
                </a:solidFill>
                <a:effectLst/>
                <a:latin typeface="+mn-lt"/>
                <a:ea typeface="+mn-ea"/>
                <a:cs typeface="+mn-cs"/>
              </a:rPr>
              <a:t>Reduce</a:t>
            </a:r>
            <a:r>
              <a:rPr lang="nl-NL" sz="1200" b="1" kern="1200" dirty="0">
                <a:solidFill>
                  <a:schemeClr val="tx1"/>
                </a:solidFill>
                <a:effectLst/>
                <a:latin typeface="+mn-lt"/>
                <a:ea typeface="+mn-ea"/>
                <a:cs typeface="+mn-cs"/>
              </a:rPr>
              <a:t> (Verminderen):</a:t>
            </a:r>
            <a:r>
              <a:rPr lang="nl-NL" sz="1200" kern="1200" dirty="0">
                <a:solidFill>
                  <a:schemeClr val="tx1"/>
                </a:solidFill>
                <a:effectLst/>
                <a:latin typeface="+mn-lt"/>
                <a:ea typeface="+mn-ea"/>
                <a:cs typeface="+mn-cs"/>
              </a:rPr>
              <a:t> geef het selectieteam slechts één wedstrijdtenue in plaats van een thuis- en uittenue.</a:t>
            </a:r>
          </a:p>
          <a:p>
            <a:pPr lvl="0"/>
            <a:r>
              <a:rPr lang="nl-NL" sz="1200" b="1" kern="1200" dirty="0" err="1">
                <a:solidFill>
                  <a:schemeClr val="tx1"/>
                </a:solidFill>
                <a:effectLst/>
                <a:latin typeface="+mn-lt"/>
                <a:ea typeface="+mn-ea"/>
                <a:cs typeface="+mn-cs"/>
              </a:rPr>
              <a:t>Reuse</a:t>
            </a:r>
            <a:r>
              <a:rPr lang="nl-NL" sz="1200" b="1" kern="1200" dirty="0">
                <a:solidFill>
                  <a:schemeClr val="tx1"/>
                </a:solidFill>
                <a:effectLst/>
                <a:latin typeface="+mn-lt"/>
                <a:ea typeface="+mn-ea"/>
                <a:cs typeface="+mn-cs"/>
              </a:rPr>
              <a:t> (Hergebruiken):</a:t>
            </a:r>
            <a:r>
              <a:rPr lang="nl-NL" sz="1200" kern="1200" dirty="0">
                <a:solidFill>
                  <a:schemeClr val="tx1"/>
                </a:solidFill>
                <a:effectLst/>
                <a:latin typeface="+mn-lt"/>
                <a:ea typeface="+mn-ea"/>
                <a:cs typeface="+mn-cs"/>
              </a:rPr>
              <a:t> verbouw de kantine en maak van het hout van de oude bar nieuw meubilair.</a:t>
            </a:r>
          </a:p>
          <a:p>
            <a:pPr lvl="0"/>
            <a:r>
              <a:rPr lang="nl-NL" sz="1200" b="1" kern="1200" dirty="0">
                <a:solidFill>
                  <a:schemeClr val="tx1"/>
                </a:solidFill>
                <a:effectLst/>
                <a:latin typeface="+mn-lt"/>
                <a:ea typeface="+mn-ea"/>
                <a:cs typeface="+mn-cs"/>
              </a:rPr>
              <a:t>Recycle (Recyclen):</a:t>
            </a:r>
            <a:r>
              <a:rPr lang="nl-NL" sz="1200" kern="1200" dirty="0">
                <a:solidFill>
                  <a:schemeClr val="tx1"/>
                </a:solidFill>
                <a:effectLst/>
                <a:latin typeface="+mn-lt"/>
                <a:ea typeface="+mn-ea"/>
                <a:cs typeface="+mn-cs"/>
              </a:rPr>
              <a:t> scheid afvalstromen zoals frituurolie, glas, plastic en karton.</a:t>
            </a:r>
          </a:p>
          <a:p>
            <a:pPr lvl="0"/>
            <a:r>
              <a:rPr lang="nl-NL" sz="1200" b="1" kern="1200" dirty="0" err="1">
                <a:solidFill>
                  <a:schemeClr val="tx1"/>
                </a:solidFill>
                <a:effectLst/>
                <a:latin typeface="+mn-lt"/>
                <a:ea typeface="+mn-ea"/>
                <a:cs typeface="+mn-cs"/>
              </a:rPr>
              <a:t>Recover</a:t>
            </a:r>
            <a:r>
              <a:rPr lang="nl-NL" sz="1200" b="1" kern="1200" dirty="0">
                <a:solidFill>
                  <a:schemeClr val="tx1"/>
                </a:solidFill>
                <a:effectLst/>
                <a:latin typeface="+mn-lt"/>
                <a:ea typeface="+mn-ea"/>
                <a:cs typeface="+mn-cs"/>
              </a:rPr>
              <a:t> (Terugwinnen):</a:t>
            </a:r>
            <a:r>
              <a:rPr lang="nl-NL" sz="1200" kern="1200" dirty="0">
                <a:solidFill>
                  <a:schemeClr val="tx1"/>
                </a:solidFill>
                <a:effectLst/>
                <a:latin typeface="+mn-lt"/>
                <a:ea typeface="+mn-ea"/>
                <a:cs typeface="+mn-cs"/>
              </a:rPr>
              <a:t> restafval dat niet gescheiden kan worden, wordt verbrand. De vrijgekomen warmte wordt gebruikt voor stadsverwarming</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59440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E71C1-BB0D-77E7-ED67-AE1875FD63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66D1EA-3A9F-0F30-4AA7-8637667BCD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45F397-0D04-1B97-D46F-789D632D9E0A}"/>
              </a:ext>
            </a:extLst>
          </p:cNvPr>
          <p:cNvSpPr>
            <a:spLocks noGrp="1"/>
          </p:cNvSpPr>
          <p:nvPr>
            <p:ph type="body" idx="1"/>
          </p:nvPr>
        </p:nvSpPr>
        <p:spPr/>
        <p:txBody>
          <a:bodyPr/>
          <a:lstStyle/>
          <a:p>
            <a:r>
              <a:rPr lang="nl-NL" sz="1200" kern="1200" dirty="0">
                <a:solidFill>
                  <a:schemeClr val="tx1"/>
                </a:solidFill>
                <a:effectLst/>
                <a:latin typeface="+mn-lt"/>
                <a:ea typeface="+mn-ea"/>
                <a:cs typeface="+mn-cs"/>
              </a:rPr>
              <a:t>Noodzaak is nu wel duidelijk, maar hoe kan een sportclub nu praktisch aan de slag gaan, wat heeft effect en wat is haalbaar? Waar starten? </a:t>
            </a:r>
          </a:p>
          <a:p>
            <a:r>
              <a:rPr lang="nl-NL" sz="1200" kern="1200" dirty="0">
                <a:solidFill>
                  <a:schemeClr val="tx1"/>
                </a:solidFill>
                <a:effectLst/>
                <a:latin typeface="+mn-lt"/>
                <a:ea typeface="+mn-ea"/>
                <a:cs typeface="+mn-cs"/>
              </a:rPr>
              <a:t>Veel sportverenigingen beginnen hun duurzaamheidsaanpak met het scheiden van afval. Maar afvalscheiding is eigenlijk de </a:t>
            </a:r>
            <a:r>
              <a:rPr lang="nl-NL" sz="1200" b="1" kern="1200" dirty="0">
                <a:solidFill>
                  <a:schemeClr val="tx1"/>
                </a:solidFill>
                <a:effectLst/>
                <a:latin typeface="+mn-lt"/>
                <a:ea typeface="+mn-ea"/>
                <a:cs typeface="+mn-cs"/>
              </a:rPr>
              <a:t>laatste stap</a:t>
            </a:r>
            <a:r>
              <a:rPr lang="nl-NL" sz="1200" kern="1200" dirty="0">
                <a:solidFill>
                  <a:schemeClr val="tx1"/>
                </a:solidFill>
                <a:effectLst/>
                <a:latin typeface="+mn-lt"/>
                <a:ea typeface="+mn-ea"/>
                <a:cs typeface="+mn-cs"/>
              </a:rPr>
              <a:t>. Effectiever is het om te starten bij het voorkomen, verminderen en hergebruiken van afval. Want: afval dat niet ontstaat, hoef je ook niet te scheiden.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Deze aanpak wordt samengevat in het </a:t>
            </a:r>
            <a:r>
              <a:rPr lang="nl-NL" sz="1200" b="1" kern="1200" dirty="0">
                <a:solidFill>
                  <a:schemeClr val="tx1"/>
                </a:solidFill>
                <a:effectLst/>
                <a:latin typeface="+mn-lt"/>
                <a:ea typeface="+mn-ea"/>
                <a:cs typeface="+mn-cs"/>
              </a:rPr>
              <a:t>5R-model</a:t>
            </a:r>
            <a:r>
              <a:rPr lang="nl-NL" sz="1200" kern="1200" dirty="0">
                <a:solidFill>
                  <a:schemeClr val="tx1"/>
                </a:solidFill>
                <a:effectLst/>
                <a:latin typeface="+mn-lt"/>
                <a:ea typeface="+mn-ea"/>
                <a:cs typeface="+mn-cs"/>
              </a:rPr>
              <a:t>: voorbeelden per R laten noemen door de groep en aanvullen</a:t>
            </a:r>
          </a:p>
          <a:p>
            <a:endParaRPr lang="nl-NL" sz="1200" kern="1200" dirty="0">
              <a:solidFill>
                <a:schemeClr val="tx1"/>
              </a:solidFill>
              <a:effectLst/>
              <a:latin typeface="+mn-lt"/>
              <a:ea typeface="+mn-ea"/>
              <a:cs typeface="+mn-cs"/>
            </a:endParaRPr>
          </a:p>
          <a:p>
            <a:pPr lvl="0"/>
            <a:r>
              <a:rPr lang="nl-NL" sz="1200" b="1" kern="1200">
                <a:solidFill>
                  <a:schemeClr val="tx1"/>
                </a:solidFill>
                <a:effectLst/>
                <a:latin typeface="+mn-lt"/>
                <a:ea typeface="+mn-ea"/>
                <a:cs typeface="+mn-cs"/>
              </a:rPr>
              <a:t>Refuse</a:t>
            </a:r>
            <a:r>
              <a:rPr lang="nl-NL" sz="1200" b="1" kern="1200" dirty="0">
                <a:solidFill>
                  <a:schemeClr val="tx1"/>
                </a:solidFill>
                <a:effectLst/>
                <a:latin typeface="+mn-lt"/>
                <a:ea typeface="+mn-ea"/>
                <a:cs typeface="+mn-cs"/>
              </a:rPr>
              <a:t> (Voorkomen):</a:t>
            </a:r>
            <a:r>
              <a:rPr lang="nl-NL" sz="1200" kern="1200" dirty="0">
                <a:solidFill>
                  <a:schemeClr val="tx1"/>
                </a:solidFill>
                <a:effectLst/>
                <a:latin typeface="+mn-lt"/>
                <a:ea typeface="+mn-ea"/>
                <a:cs typeface="+mn-cs"/>
              </a:rPr>
              <a:t> vervang wegwerpbekers voor limonade of thee in de rust door een watertappunt, waar sporters hun eigen bidon kunnen vullen.</a:t>
            </a:r>
          </a:p>
          <a:p>
            <a:pPr lvl="0"/>
            <a:r>
              <a:rPr lang="nl-NL" sz="1200" b="1" kern="1200" dirty="0" err="1">
                <a:solidFill>
                  <a:schemeClr val="tx1"/>
                </a:solidFill>
                <a:effectLst/>
                <a:latin typeface="+mn-lt"/>
                <a:ea typeface="+mn-ea"/>
                <a:cs typeface="+mn-cs"/>
              </a:rPr>
              <a:t>Reduce</a:t>
            </a:r>
            <a:r>
              <a:rPr lang="nl-NL" sz="1200" b="1" kern="1200" dirty="0">
                <a:solidFill>
                  <a:schemeClr val="tx1"/>
                </a:solidFill>
                <a:effectLst/>
                <a:latin typeface="+mn-lt"/>
                <a:ea typeface="+mn-ea"/>
                <a:cs typeface="+mn-cs"/>
              </a:rPr>
              <a:t> (Verminderen):</a:t>
            </a:r>
            <a:r>
              <a:rPr lang="nl-NL" sz="1200" kern="1200" dirty="0">
                <a:solidFill>
                  <a:schemeClr val="tx1"/>
                </a:solidFill>
                <a:effectLst/>
                <a:latin typeface="+mn-lt"/>
                <a:ea typeface="+mn-ea"/>
                <a:cs typeface="+mn-cs"/>
              </a:rPr>
              <a:t> geef het selectieteam slechts één wedstrijdtenue in plaats van een thuis- en uittenue.</a:t>
            </a:r>
          </a:p>
          <a:p>
            <a:pPr lvl="0"/>
            <a:r>
              <a:rPr lang="nl-NL" sz="1200" b="1" kern="1200" dirty="0" err="1">
                <a:solidFill>
                  <a:schemeClr val="tx1"/>
                </a:solidFill>
                <a:effectLst/>
                <a:latin typeface="+mn-lt"/>
                <a:ea typeface="+mn-ea"/>
                <a:cs typeface="+mn-cs"/>
              </a:rPr>
              <a:t>Reuse</a:t>
            </a:r>
            <a:r>
              <a:rPr lang="nl-NL" sz="1200" b="1" kern="1200" dirty="0">
                <a:solidFill>
                  <a:schemeClr val="tx1"/>
                </a:solidFill>
                <a:effectLst/>
                <a:latin typeface="+mn-lt"/>
                <a:ea typeface="+mn-ea"/>
                <a:cs typeface="+mn-cs"/>
              </a:rPr>
              <a:t> (Hergebruiken):</a:t>
            </a:r>
            <a:r>
              <a:rPr lang="nl-NL" sz="1200" kern="1200" dirty="0">
                <a:solidFill>
                  <a:schemeClr val="tx1"/>
                </a:solidFill>
                <a:effectLst/>
                <a:latin typeface="+mn-lt"/>
                <a:ea typeface="+mn-ea"/>
                <a:cs typeface="+mn-cs"/>
              </a:rPr>
              <a:t> verbouw de kantine en maak van het hout van de oude bar nieuw meubilair.</a:t>
            </a:r>
          </a:p>
          <a:p>
            <a:pPr lvl="0"/>
            <a:r>
              <a:rPr lang="nl-NL" sz="1200" b="1" kern="1200" dirty="0">
                <a:solidFill>
                  <a:schemeClr val="tx1"/>
                </a:solidFill>
                <a:effectLst/>
                <a:latin typeface="+mn-lt"/>
                <a:ea typeface="+mn-ea"/>
                <a:cs typeface="+mn-cs"/>
              </a:rPr>
              <a:t>Recycle (Recyclen):</a:t>
            </a:r>
            <a:r>
              <a:rPr lang="nl-NL" sz="1200" kern="1200" dirty="0">
                <a:solidFill>
                  <a:schemeClr val="tx1"/>
                </a:solidFill>
                <a:effectLst/>
                <a:latin typeface="+mn-lt"/>
                <a:ea typeface="+mn-ea"/>
                <a:cs typeface="+mn-cs"/>
              </a:rPr>
              <a:t> scheid afvalstromen zoals frituurolie, glas, plastic en karton.</a:t>
            </a:r>
          </a:p>
          <a:p>
            <a:pPr lvl="0"/>
            <a:r>
              <a:rPr lang="nl-NL" sz="1200" b="1" kern="1200" dirty="0" err="1">
                <a:solidFill>
                  <a:schemeClr val="tx1"/>
                </a:solidFill>
                <a:effectLst/>
                <a:latin typeface="+mn-lt"/>
                <a:ea typeface="+mn-ea"/>
                <a:cs typeface="+mn-cs"/>
              </a:rPr>
              <a:t>Recover</a:t>
            </a:r>
            <a:r>
              <a:rPr lang="nl-NL" sz="1200" b="1" kern="1200" dirty="0">
                <a:solidFill>
                  <a:schemeClr val="tx1"/>
                </a:solidFill>
                <a:effectLst/>
                <a:latin typeface="+mn-lt"/>
                <a:ea typeface="+mn-ea"/>
                <a:cs typeface="+mn-cs"/>
              </a:rPr>
              <a:t> (Terugwinnen):</a:t>
            </a:r>
            <a:r>
              <a:rPr lang="nl-NL" sz="1200" kern="1200" dirty="0">
                <a:solidFill>
                  <a:schemeClr val="tx1"/>
                </a:solidFill>
                <a:effectLst/>
                <a:latin typeface="+mn-lt"/>
                <a:ea typeface="+mn-ea"/>
                <a:cs typeface="+mn-cs"/>
              </a:rPr>
              <a:t> restafval dat niet gescheiden kan worden, wordt verbrand. De vrijgekomen warmte wordt gebruikt voor stadsverwarming</a:t>
            </a:r>
          </a:p>
          <a:p>
            <a:endParaRPr lang="nl-NL" dirty="0"/>
          </a:p>
        </p:txBody>
      </p:sp>
      <p:sp>
        <p:nvSpPr>
          <p:cNvPr id="4" name="Tijdelijke aanduiding voor dianummer 3">
            <a:extLst>
              <a:ext uri="{FF2B5EF4-FFF2-40B4-BE49-F238E27FC236}">
                <a16:creationId xmlns:a16="http://schemas.microsoft.com/office/drawing/2014/main" id="{6D197C48-7C00-1F37-DA21-B2E4666634C8}"/>
              </a:ext>
            </a:extLst>
          </p:cNvPr>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163811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FBC7-312F-80C3-9924-97148E9911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4EF38-B489-4CA9-1EBC-820CBD4BCB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164CA1-CD9E-EEEC-19FB-78B25FC14C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3"/>
              </a:rPr>
              <a:t>Wat levert afvalbesparing op?</a:t>
            </a: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https</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www.youtube.com</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watch?v</a:t>
            </a:r>
            <a:r>
              <a:rPr lang="nl-NL" sz="1200" kern="1200" dirty="0">
                <a:solidFill>
                  <a:schemeClr val="tx1"/>
                </a:solidFill>
                <a:effectLst/>
                <a:latin typeface="+mn-lt"/>
                <a:ea typeface="+mn-ea"/>
                <a:cs typeface="+mn-cs"/>
              </a:rPr>
              <a:t>=jKfSjaQ8g90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a:extLst>
              <a:ext uri="{FF2B5EF4-FFF2-40B4-BE49-F238E27FC236}">
                <a16:creationId xmlns:a16="http://schemas.microsoft.com/office/drawing/2014/main" id="{EDF7B427-2589-940B-45A4-9FB95D32F14F}"/>
              </a:ext>
            </a:extLst>
          </p:cNvPr>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41026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3"/>
              </a:rPr>
              <a:t>Wat levert afvalbesparing op?</a:t>
            </a: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https</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www.youtube.com</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watch?v</a:t>
            </a:r>
            <a:r>
              <a:rPr lang="nl-NL" sz="1200" kern="1200" dirty="0">
                <a:solidFill>
                  <a:schemeClr val="tx1"/>
                </a:solidFill>
                <a:effectLst/>
                <a:latin typeface="+mn-lt"/>
                <a:ea typeface="+mn-ea"/>
                <a:cs typeface="+mn-cs"/>
              </a:rPr>
              <a:t>=jKfSjaQ8g90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66818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Altijd aan de slag op basis van inzicht in data. Als je straks deze training aan sportverenigingen geeft of als je advies geeft als aanspreekpunt is de eerste stap altijd inzicht krijgen. In de manual staat dit overzicht met achtergrondinformatie.</a:t>
            </a:r>
          </a:p>
          <a:p>
            <a:r>
              <a:rPr lang="nl-NL" dirty="0"/>
              <a:t>Voor nu gaan jullie aan de slag met voorbeeldcases.</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606276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rgbClr val="39870C"/>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lvl1pPr>
              <a:defRPr>
                <a:solidFill>
                  <a:schemeClr val="bg2"/>
                </a:solidFill>
              </a:defRPr>
            </a:lvl1pPr>
          </a:lstStyle>
          <a:p>
            <a:fld id="{6C93B359-CF0D-4389-949E-16A33FCBB3EC}"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bg2"/>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bg2"/>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solidFill>
                  <a:schemeClr val="bg2"/>
                </a:solidFill>
              </a:defRPr>
            </a:lvl1pPr>
          </a:lstStyle>
          <a:p>
            <a:pPr lvl="0"/>
            <a:r>
              <a:rPr lang="nl-NL" dirty="0"/>
              <a:t>Datum presentatie</a:t>
            </a:r>
          </a:p>
        </p:txBody>
      </p:sp>
      <p:pic>
        <p:nvPicPr>
          <p:cNvPr id="12" name="Afbeelding 11">
            <a:extLst>
              <a:ext uri="{FF2B5EF4-FFF2-40B4-BE49-F238E27FC236}">
                <a16:creationId xmlns:a16="http://schemas.microsoft.com/office/drawing/2014/main" id="{5D1F17B9-6B97-4147-B51D-630BBBE14D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60979" y="0"/>
            <a:ext cx="4155032" cy="1596571"/>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flipH="1">
            <a:off x="609600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C3D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lvl1pPr>
              <a:defRPr>
                <a:solidFill>
                  <a:schemeClr val="tx1"/>
                </a:solidFill>
              </a:defRPr>
            </a:lvl1p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8141121E-6E8E-2348-B5DB-4A45F8B98A1C}"/>
              </a:ext>
            </a:extLst>
          </p:cNvPr>
          <p:cNvSpPr>
            <a:spLocks noGrp="1"/>
          </p:cNvSpPr>
          <p:nvPr>
            <p:ph type="body" sz="quarter" idx="16" hasCustomPrompt="1"/>
          </p:nvPr>
        </p:nvSpPr>
        <p:spPr>
          <a:xfrm>
            <a:off x="630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EE79A161-2329-494F-9031-02BC97B2D580}"/>
              </a:ext>
            </a:extLst>
          </p:cNvPr>
          <p:cNvSpPr>
            <a:spLocks noGrp="1"/>
          </p:cNvSpPr>
          <p:nvPr>
            <p:ph type="title" hasCustomPrompt="1"/>
          </p:nvPr>
        </p:nvSpPr>
        <p:spPr>
          <a:xfrm>
            <a:off x="6228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61030439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E1E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C66A59AC-C451-844D-A6EC-0735B9139E59}"/>
              </a:ext>
            </a:extLst>
          </p:cNvPr>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445DD60A-352A-8043-83D5-5EF3757C954B}"/>
              </a:ext>
            </a:extLst>
          </p:cNvPr>
          <p:cNvSpPr>
            <a:spLocks noGrp="1"/>
          </p:cNvSpPr>
          <p:nvPr>
            <p:ph type="title" hasCustomPrompt="1"/>
          </p:nvPr>
        </p:nvSpPr>
        <p:spPr>
          <a:xfrm>
            <a:off x="65520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343779895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flipH="1">
            <a:off x="609600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E1E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lvl1pPr>
              <a:defRPr>
                <a:solidFill>
                  <a:schemeClr val="tx1"/>
                </a:solidFill>
              </a:defRPr>
            </a:lvl1p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8141121E-6E8E-2348-B5DB-4A45F8B98A1C}"/>
              </a:ext>
            </a:extLst>
          </p:cNvPr>
          <p:cNvSpPr>
            <a:spLocks noGrp="1"/>
          </p:cNvSpPr>
          <p:nvPr>
            <p:ph type="body" sz="quarter" idx="16" hasCustomPrompt="1"/>
          </p:nvPr>
        </p:nvSpPr>
        <p:spPr>
          <a:xfrm>
            <a:off x="630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E6493752-CCDE-D445-8A31-AC6193628C0F}"/>
              </a:ext>
            </a:extLst>
          </p:cNvPr>
          <p:cNvSpPr>
            <a:spLocks noGrp="1"/>
          </p:cNvSpPr>
          <p:nvPr>
            <p:ph type="title" hasCustomPrompt="1"/>
          </p:nvPr>
        </p:nvSpPr>
        <p:spPr>
          <a:xfrm>
            <a:off x="6228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227845770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6096000" y="-4484"/>
            <a:ext cx="6100143" cy="6862484"/>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 name="connsiteX0" fmla="*/ 0 w 6100143"/>
              <a:gd name="connsiteY0" fmla="*/ 13151 h 6871151"/>
              <a:gd name="connsiteX1" fmla="*/ 4594225 w 6100143"/>
              <a:gd name="connsiteY1" fmla="*/ 13151 h 6871151"/>
              <a:gd name="connsiteX2" fmla="*/ 5848350 w 6100143"/>
              <a:gd name="connsiteY2" fmla="*/ 13151 h 6871151"/>
              <a:gd name="connsiteX3" fmla="*/ 5862637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13151 h 6871151"/>
              <a:gd name="connsiteX0" fmla="*/ 0 w 6100143"/>
              <a:gd name="connsiteY0" fmla="*/ 13151 h 6871151"/>
              <a:gd name="connsiteX1" fmla="*/ 212230 w 6100143"/>
              <a:gd name="connsiteY1" fmla="*/ 13151 h 6871151"/>
              <a:gd name="connsiteX2" fmla="*/ 5848350 w 6100143"/>
              <a:gd name="connsiteY2" fmla="*/ 13151 h 6871151"/>
              <a:gd name="connsiteX3" fmla="*/ 5862637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13151 h 6871151"/>
              <a:gd name="connsiteX0" fmla="*/ 0 w 6100143"/>
              <a:gd name="connsiteY0" fmla="*/ 725670 h 6871151"/>
              <a:gd name="connsiteX1" fmla="*/ 212230 w 6100143"/>
              <a:gd name="connsiteY1" fmla="*/ 13151 h 6871151"/>
              <a:gd name="connsiteX2" fmla="*/ 5848350 w 6100143"/>
              <a:gd name="connsiteY2" fmla="*/ 13151 h 6871151"/>
              <a:gd name="connsiteX3" fmla="*/ 5862637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13151 h 6871151"/>
              <a:gd name="connsiteX2" fmla="*/ 5848350 w 6100143"/>
              <a:gd name="connsiteY2" fmla="*/ 13151 h 6871151"/>
              <a:gd name="connsiteX3" fmla="*/ 5363873 w 6100143"/>
              <a:gd name="connsiteY3" fmla="*/ 951302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13151 h 6871151"/>
              <a:gd name="connsiteX2" fmla="*/ 931965 w 6100143"/>
              <a:gd name="connsiteY2" fmla="*/ 1276 h 6871151"/>
              <a:gd name="connsiteX3" fmla="*/ 5363873 w 6100143"/>
              <a:gd name="connsiteY3" fmla="*/ 951302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13151 h 6871151"/>
              <a:gd name="connsiteX2" fmla="*/ 931965 w 6100143"/>
              <a:gd name="connsiteY2" fmla="*/ 1276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725671 h 6871151"/>
              <a:gd name="connsiteX2" fmla="*/ 931965 w 6100143"/>
              <a:gd name="connsiteY2" fmla="*/ 1276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725671 h 6871151"/>
              <a:gd name="connsiteX2" fmla="*/ 207570 w 6100143"/>
              <a:gd name="connsiteY2" fmla="*/ 13151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6564 w 6100143"/>
              <a:gd name="connsiteY1" fmla="*/ 725671 h 6871151"/>
              <a:gd name="connsiteX2" fmla="*/ 207570 w 6100143"/>
              <a:gd name="connsiteY2" fmla="*/ 13151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6564 w 6100143"/>
              <a:gd name="connsiteY1" fmla="*/ 725671 h 6871151"/>
              <a:gd name="connsiteX2" fmla="*/ 302910 w 6100143"/>
              <a:gd name="connsiteY2" fmla="*/ 21819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6564 w 6100143"/>
              <a:gd name="connsiteY1" fmla="*/ 725671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38232 w 6100143"/>
              <a:gd name="connsiteY1" fmla="*/ 725671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38232 w 6100143"/>
              <a:gd name="connsiteY1" fmla="*/ 725671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25231 w 6100143"/>
              <a:gd name="connsiteY1" fmla="*/ 730005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33899 w 6100143"/>
              <a:gd name="connsiteY1" fmla="*/ 725672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17003 h 6862484"/>
              <a:gd name="connsiteX1" fmla="*/ 233899 w 6100143"/>
              <a:gd name="connsiteY1" fmla="*/ 717005 h 6862484"/>
              <a:gd name="connsiteX2" fmla="*/ 233572 w 6100143"/>
              <a:gd name="connsiteY2" fmla="*/ 4485 h 6862484"/>
              <a:gd name="connsiteX3" fmla="*/ 5447001 w 6100143"/>
              <a:gd name="connsiteY3" fmla="*/ 4484 h 6862484"/>
              <a:gd name="connsiteX4" fmla="*/ 6100143 w 6100143"/>
              <a:gd name="connsiteY4" fmla="*/ 0 h 6862484"/>
              <a:gd name="connsiteX5" fmla="*/ 6096000 w 6100143"/>
              <a:gd name="connsiteY5" fmla="*/ 715728 h 6862484"/>
              <a:gd name="connsiteX6" fmla="*/ 6096000 w 6100143"/>
              <a:gd name="connsiteY6" fmla="*/ 980084 h 6862484"/>
              <a:gd name="connsiteX7" fmla="*/ 6096000 w 6100143"/>
              <a:gd name="connsiteY7" fmla="*/ 1435615 h 6862484"/>
              <a:gd name="connsiteX8" fmla="*/ 6096000 w 6100143"/>
              <a:gd name="connsiteY8" fmla="*/ 6862484 h 6862484"/>
              <a:gd name="connsiteX9" fmla="*/ 5848350 w 6100143"/>
              <a:gd name="connsiteY9" fmla="*/ 6862484 h 6862484"/>
              <a:gd name="connsiteX10" fmla="*/ 0 w 6100143"/>
              <a:gd name="connsiteY10" fmla="*/ 6862484 h 6862484"/>
              <a:gd name="connsiteX11" fmla="*/ 0 w 6100143"/>
              <a:gd name="connsiteY11" fmla="*/ 717003 h 68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0143" h="6862484">
                <a:moveTo>
                  <a:pt x="0" y="717003"/>
                </a:moveTo>
                <a:lnTo>
                  <a:pt x="233899" y="717005"/>
                </a:lnTo>
                <a:cubicBezTo>
                  <a:pt x="232346" y="479498"/>
                  <a:pt x="235125" y="241992"/>
                  <a:pt x="233572" y="4485"/>
                </a:cubicBezTo>
                <a:lnTo>
                  <a:pt x="5447001" y="4484"/>
                </a:lnTo>
                <a:lnTo>
                  <a:pt x="6100143" y="0"/>
                </a:lnTo>
                <a:lnTo>
                  <a:pt x="6096000" y="715728"/>
                </a:lnTo>
                <a:lnTo>
                  <a:pt x="6096000" y="980084"/>
                </a:lnTo>
                <a:lnTo>
                  <a:pt x="6096000" y="1435615"/>
                </a:lnTo>
                <a:lnTo>
                  <a:pt x="6096000" y="6862484"/>
                </a:lnTo>
                <a:lnTo>
                  <a:pt x="5848350" y="6862484"/>
                </a:lnTo>
                <a:lnTo>
                  <a:pt x="0" y="6862484"/>
                </a:lnTo>
                <a:lnTo>
                  <a:pt x="0" y="717003"/>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11" name="Tijdelijke aanduiding voor tekst 10"/>
          <p:cNvSpPr>
            <a:spLocks noGrp="1"/>
          </p:cNvSpPr>
          <p:nvPr>
            <p:ph type="body" sz="quarter" idx="16" hasCustomPrompt="1"/>
          </p:nvPr>
        </p:nvSpPr>
        <p:spPr>
          <a:xfrm>
            <a:off x="530341"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530341" y="1281950"/>
            <a:ext cx="50040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8391288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afbeelding verticaal">
    <p:bg>
      <p:bgPr>
        <a:solidFill>
          <a:srgbClr val="39870C"/>
        </a:solidFill>
        <a:effectLst/>
      </p:bgPr>
    </p:bg>
    <p:spTree>
      <p:nvGrpSpPr>
        <p:cNvPr id="1" name=""/>
        <p:cNvGrpSpPr/>
        <p:nvPr/>
      </p:nvGrpSpPr>
      <p:grpSpPr>
        <a:xfrm>
          <a:off x="0" y="0"/>
          <a:ext cx="0" cy="0"/>
          <a:chOff x="0" y="0"/>
          <a:chExt cx="0" cy="0"/>
        </a:xfrm>
      </p:grpSpPr>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bg2"/>
                </a:solidFill>
              </a:defRPr>
            </a:lvl1pPr>
          </a:lstStyle>
          <a:p>
            <a:r>
              <a:rPr lang="nl-NL" dirty="0"/>
              <a:t>Klik om een titel in te voegen</a:t>
            </a:r>
          </a:p>
        </p:txBody>
      </p:sp>
    </p:spTree>
    <p:extLst>
      <p:ext uri="{BB962C8B-B14F-4D97-AF65-F5344CB8AC3E}">
        <p14:creationId xmlns:p14="http://schemas.microsoft.com/office/powerpoint/2010/main" val="330112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A02782E5-21C8-3444-909D-6DB1057033A2}"/>
              </a:ext>
            </a:extLst>
          </p:cNvPr>
          <p:cNvSpPr>
            <a:spLocks noGrp="1"/>
          </p:cNvSpPr>
          <p:nvPr>
            <p:ph type="ctrTitle" hasCustomPrompt="1"/>
          </p:nvPr>
        </p:nvSpPr>
        <p:spPr>
          <a:xfrm>
            <a:off x="6553200" y="1885467"/>
            <a:ext cx="5004000" cy="3413188"/>
          </a:xfrm>
        </p:spPr>
        <p:txBody>
          <a:bodyPr tIns="90000" bIns="90000" anchor="ctr" anchorCtr="0">
            <a:normAutofit/>
          </a:bodyPr>
          <a:lstStyle>
            <a:lvl1pPr algn="l">
              <a:defRPr sz="3200">
                <a:solidFill>
                  <a:schemeClr val="bg1"/>
                </a:solidFill>
              </a:defRPr>
            </a:lvl1pPr>
          </a:lstStyle>
          <a:p>
            <a:r>
              <a:rPr lang="nl-NL" dirty="0"/>
              <a:t>Voer hier de titel in</a:t>
            </a:r>
          </a:p>
        </p:txBody>
      </p:sp>
    </p:spTree>
    <p:extLst>
      <p:ext uri="{BB962C8B-B14F-4D97-AF65-F5344CB8AC3E}">
        <p14:creationId xmlns:p14="http://schemas.microsoft.com/office/powerpoint/2010/main" val="209858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A02782E5-21C8-3444-909D-6DB1057033A2}"/>
              </a:ext>
            </a:extLst>
          </p:cNvPr>
          <p:cNvSpPr>
            <a:spLocks noGrp="1"/>
          </p:cNvSpPr>
          <p:nvPr>
            <p:ph type="ctrTitle" hasCustomPrompt="1"/>
          </p:nvPr>
        </p:nvSpPr>
        <p:spPr>
          <a:xfrm>
            <a:off x="6553200" y="1885467"/>
            <a:ext cx="5004000" cy="3413188"/>
          </a:xfrm>
        </p:spPr>
        <p:txBody>
          <a:bodyPr tIns="90000" bIns="90000" anchor="ctr" anchorCtr="0">
            <a:normAutofit/>
          </a:bodyPr>
          <a:lstStyle>
            <a:lvl1pPr algn="l">
              <a:defRPr sz="3200">
                <a:solidFill>
                  <a:schemeClr val="bg1"/>
                </a:solidFill>
              </a:defRPr>
            </a:lvl1pPr>
          </a:lstStyle>
          <a:p>
            <a:r>
              <a:rPr lang="nl-NL" dirty="0"/>
              <a:t>Voer hier de titel in</a:t>
            </a:r>
          </a:p>
        </p:txBody>
      </p:sp>
    </p:spTree>
    <p:extLst>
      <p:ext uri="{BB962C8B-B14F-4D97-AF65-F5344CB8AC3E}">
        <p14:creationId xmlns:p14="http://schemas.microsoft.com/office/powerpoint/2010/main" val="205457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A02782E5-21C8-3444-909D-6DB1057033A2}"/>
              </a:ext>
            </a:extLst>
          </p:cNvPr>
          <p:cNvSpPr>
            <a:spLocks noGrp="1"/>
          </p:cNvSpPr>
          <p:nvPr>
            <p:ph type="ctrTitle" hasCustomPrompt="1"/>
          </p:nvPr>
        </p:nvSpPr>
        <p:spPr>
          <a:xfrm>
            <a:off x="6553200" y="1885467"/>
            <a:ext cx="5004000" cy="3413188"/>
          </a:xfrm>
        </p:spPr>
        <p:txBody>
          <a:bodyPr tIns="90000" bIns="90000" anchor="ctr" anchorCtr="0">
            <a:normAutofit/>
          </a:bodyPr>
          <a:lstStyle>
            <a:lvl1pPr algn="l">
              <a:defRPr sz="3200">
                <a:solidFill>
                  <a:schemeClr val="bg1"/>
                </a:solidFill>
              </a:defRPr>
            </a:lvl1pPr>
          </a:lstStyle>
          <a:p>
            <a:r>
              <a:rPr lang="nl-NL" dirty="0"/>
              <a:t>Voer hier de titel in</a:t>
            </a:r>
          </a:p>
        </p:txBody>
      </p:sp>
    </p:spTree>
    <p:extLst>
      <p:ext uri="{BB962C8B-B14F-4D97-AF65-F5344CB8AC3E}">
        <p14:creationId xmlns:p14="http://schemas.microsoft.com/office/powerpoint/2010/main" val="41122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en object">
    <p:bg>
      <p:bgPr>
        <a:solidFill>
          <a:srgbClr val="C3DBB6">
            <a:alpha val="91765"/>
          </a:srgbClr>
        </a:solidFill>
        <a:effectLst/>
      </p:bgPr>
    </p:bg>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solidFill>
                  <a:srgbClr val="39870C"/>
                </a:solidFill>
              </a:defRPr>
            </a:lvl1pPr>
          </a:lstStyle>
          <a:p>
            <a:r>
              <a:rPr lang="nl-NL" dirty="0"/>
              <a:t>Klik om een titel in te voegen</a:t>
            </a:r>
          </a:p>
        </p:txBody>
      </p:sp>
    </p:spTree>
    <p:extLst>
      <p:ext uri="{BB962C8B-B14F-4D97-AF65-F5344CB8AC3E}">
        <p14:creationId xmlns:p14="http://schemas.microsoft.com/office/powerpoint/2010/main" val="268583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46971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C3D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884FA6CA-431B-1645-B124-11F36709A538}"/>
              </a:ext>
            </a:extLst>
          </p:cNvPr>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933971D8-05E9-B345-A04D-9441EF72EFE9}"/>
              </a:ext>
            </a:extLst>
          </p:cNvPr>
          <p:cNvSpPr>
            <a:spLocks noGrp="1"/>
          </p:cNvSpPr>
          <p:nvPr>
            <p:ph type="title" hasCustomPrompt="1"/>
          </p:nvPr>
        </p:nvSpPr>
        <p:spPr>
          <a:xfrm>
            <a:off x="65520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2755683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92000" cy="1065690"/>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25" r:id="rId1"/>
    <p:sldLayoutId id="2147483749" r:id="rId2"/>
    <p:sldLayoutId id="2147483743" r:id="rId3"/>
    <p:sldLayoutId id="2147483747" r:id="rId4"/>
    <p:sldLayoutId id="2147483748" r:id="rId5"/>
    <p:sldLayoutId id="2147483746" r:id="rId6"/>
    <p:sldLayoutId id="2147483731" r:id="rId7"/>
    <p:sldLayoutId id="2147483652" r:id="rId8"/>
    <p:sldLayoutId id="2147483737" r:id="rId9"/>
    <p:sldLayoutId id="2147483740" r:id="rId10"/>
    <p:sldLayoutId id="2147483738" r:id="rId11"/>
    <p:sldLayoutId id="2147483741" r:id="rId12"/>
    <p:sldLayoutId id="2147483729" r:id="rId13"/>
    <p:sldLayoutId id="2147483744" r:id="rId14"/>
  </p:sldLayoutIdLst>
  <p:hf hdr="0" ftr="0" dt="0"/>
  <p:txStyles>
    <p:titleStyle>
      <a:lvl1pPr algn="l" defTabSz="914400" rtl="0" eaLnBrk="1" latinLnBrk="0" hangingPunct="1">
        <a:lnSpc>
          <a:spcPct val="90000"/>
        </a:lnSpc>
        <a:spcBef>
          <a:spcPct val="0"/>
        </a:spcBef>
        <a:buNone/>
        <a:defRPr sz="3600" b="0" kern="1200" baseline="0">
          <a:solidFill>
            <a:srgbClr val="39870C"/>
          </a:solidFill>
          <a:latin typeface="+mj-lt"/>
          <a:ea typeface="+mj-ea"/>
          <a:cs typeface="+mj-cs"/>
        </a:defRPr>
      </a:lvl1pPr>
    </p:titleStyle>
    <p:bodyStyle>
      <a:lvl1pPr marL="316800" indent="-316800" algn="l" defTabSz="914400" rtl="0" eaLnBrk="1" latinLnBrk="0" hangingPunct="1">
        <a:lnSpc>
          <a:spcPct val="11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11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11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110000"/>
        </a:lnSpc>
        <a:spcBef>
          <a:spcPts val="600"/>
        </a:spcBef>
        <a:buClr>
          <a:srgbClr val="39870C"/>
        </a:buClr>
        <a:buFont typeface="Verdana" panose="020B0604030504040204" pitchFamily="34" charset="0"/>
        <a:buChar char="–"/>
        <a:defRPr sz="1600" kern="1200">
          <a:solidFill>
            <a:srgbClr val="39870C"/>
          </a:solidFill>
          <a:latin typeface="+mn-lt"/>
          <a:ea typeface="+mn-ea"/>
          <a:cs typeface="+mn-cs"/>
        </a:defRPr>
      </a:lvl5pPr>
      <a:lvl6pPr marL="1890000" indent="-316800" algn="l" defTabSz="914400" rtl="0" eaLnBrk="1" latinLnBrk="0" hangingPunct="1">
        <a:lnSpc>
          <a:spcPct val="11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110000"/>
        </a:lnSpc>
        <a:spcBef>
          <a:spcPts val="600"/>
        </a:spcBef>
        <a:buClr>
          <a:schemeClr val="bg1"/>
        </a:buClr>
        <a:buSzPct val="25000"/>
        <a:buFont typeface="Verdana" panose="020B0604030504040204" pitchFamily="34" charset="0"/>
        <a:buChar char="'"/>
        <a:defRPr sz="1200" b="1" i="0" kern="1200">
          <a:solidFill>
            <a:srgbClr val="39870C"/>
          </a:solidFill>
          <a:latin typeface="+mn-lt"/>
          <a:ea typeface="+mn-ea"/>
          <a:cs typeface="+mn-cs"/>
        </a:defRPr>
      </a:lvl7pPr>
      <a:lvl8pPr marL="72000" indent="-72000" algn="l" defTabSz="914400" rtl="0" eaLnBrk="1" latinLnBrk="0" hangingPunct="1">
        <a:lnSpc>
          <a:spcPct val="11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11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KizAukAoCHU?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Fmd8V7XSbSI?start=6&amp;feature=oembed" TargetMode="External"/><Relationship Id="rId5" Type="http://schemas.openxmlformats.org/officeDocument/2006/relationships/image" Target="../media/image9.jpeg"/><Relationship Id="rId4" Type="http://schemas.microsoft.com/office/2018/10/relationships/comments" Target="../comments/modernComment_170_119953CB.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vert="horz" lIns="0" tIns="0" rIns="0" bIns="0" rtlCol="0" anchor="t">
            <a:normAutofit/>
          </a:bodyPr>
          <a:lstStyle/>
          <a:p>
            <a:r>
              <a:rPr lang="nl-NL" dirty="0">
                <a:ea typeface="Verdana"/>
              </a:rPr>
              <a:t>HOW-inzicht: hoe aan de slag</a:t>
            </a:r>
            <a:endParaRPr lang="nl-NL" dirty="0"/>
          </a:p>
        </p:txBody>
      </p:sp>
      <p:sp>
        <p:nvSpPr>
          <p:cNvPr id="4" name="Titel 3"/>
          <p:cNvSpPr>
            <a:spLocks noGrp="1"/>
          </p:cNvSpPr>
          <p:nvPr>
            <p:ph type="ctrTitle"/>
          </p:nvPr>
        </p:nvSpPr>
        <p:spPr/>
        <p:txBody>
          <a:bodyPr>
            <a:noAutofit/>
          </a:bodyPr>
          <a:lstStyle/>
          <a:p>
            <a:r>
              <a:rPr lang="nl-NL" dirty="0">
                <a:ea typeface="Verdana"/>
              </a:rPr>
              <a:t>Module 2</a:t>
            </a:r>
            <a:endParaRPr lang="nl-NL" dirty="0"/>
          </a:p>
        </p:txBody>
      </p:sp>
      <p:pic>
        <p:nvPicPr>
          <p:cNvPr id="6" name="Tijdelijke aanduiding voor afbeelding 5">
            <a:extLst>
              <a:ext uri="{FF2B5EF4-FFF2-40B4-BE49-F238E27FC236}">
                <a16:creationId xmlns:a16="http://schemas.microsoft.com/office/drawing/2014/main" id="{6AAB5000-7064-8D8D-D6CA-11ADEEE699EC}"/>
              </a:ext>
              <a:ext uri="{C183D7F6-B498-43B3-948B-1728B52AA6E4}">
                <adec:decorative xmlns:adec="http://schemas.microsoft.com/office/drawing/2017/decorative" val="1"/>
              </a:ext>
            </a:extLst>
          </p:cNvPr>
          <p:cNvPicPr>
            <a:picLocks noGrp="1" noChangeAspect="1"/>
          </p:cNvPicPr>
          <p:nvPr>
            <p:ph type="pic" sz="quarter" idx="29"/>
          </p:nvPr>
        </p:nvPicPr>
        <p:blipFill>
          <a:blip r:embed="rId3"/>
          <a:srcRect/>
          <a:stretch/>
        </p:blipFill>
        <p:spPr>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rgbClr val="FFFFFF">
              <a:lumMod val="85000"/>
            </a:srgbClr>
          </a:solidFill>
        </p:spPr>
      </p:pic>
      <p:sp>
        <p:nvSpPr>
          <p:cNvPr id="10" name="Tijdelijke aanduiding voor tekst 9">
            <a:extLst>
              <a:ext uri="{FF2B5EF4-FFF2-40B4-BE49-F238E27FC236}">
                <a16:creationId xmlns:a16="http://schemas.microsoft.com/office/drawing/2014/main" id="{2D3D83D4-D801-AC52-3C35-DDAC811CC5F4}"/>
              </a:ext>
            </a:extLst>
          </p:cNvPr>
          <p:cNvSpPr>
            <a:spLocks noGrp="1"/>
          </p:cNvSpPr>
          <p:nvPr>
            <p:ph type="body" sz="quarter" idx="25"/>
          </p:nvPr>
        </p:nvSpPr>
        <p:spPr/>
        <p:txBody>
          <a:bodyPr/>
          <a:lstStyle/>
          <a:p>
            <a:endParaRPr lang="nl-NL"/>
          </a:p>
        </p:txBody>
      </p:sp>
    </p:spTree>
    <p:extLst>
      <p:ext uri="{BB962C8B-B14F-4D97-AF65-F5344CB8AC3E}">
        <p14:creationId xmlns:p14="http://schemas.microsoft.com/office/powerpoint/2010/main" val="25352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24D34280-0189-728D-F8BF-1D451286CB23}"/>
              </a:ext>
            </a:extLst>
          </p:cNvPr>
          <p:cNvSpPr>
            <a:spLocks noGrp="1"/>
          </p:cNvSpPr>
          <p:nvPr>
            <p:ph sz="quarter" idx="13"/>
          </p:nvPr>
        </p:nvSpPr>
        <p:spPr>
          <a:xfrm>
            <a:off x="1257529" y="2404588"/>
            <a:ext cx="4605388" cy="3964060"/>
          </a:xfrm>
        </p:spPr>
        <p:txBody>
          <a:bodyPr>
            <a:normAutofit/>
          </a:bodyPr>
          <a:lstStyle/>
          <a:p>
            <a:pPr marL="0" indent="0">
              <a:buNone/>
            </a:pPr>
            <a:r>
              <a:rPr lang="nl-NL" sz="4400" dirty="0">
                <a:latin typeface="Aptos Display" panose="020B0004020202020204" pitchFamily="34" charset="0"/>
                <a:ea typeface="ADLaM Display" panose="020F0502020204030204" pitchFamily="34" charset="0"/>
                <a:cs typeface="ADLaM Display" panose="020F0502020204030204" pitchFamily="34" charset="0"/>
              </a:rPr>
              <a:t>Waar begin je?</a:t>
            </a:r>
          </a:p>
        </p:txBody>
      </p:sp>
      <p:pic>
        <p:nvPicPr>
          <p:cNvPr id="3" name="Picture 2" descr="In deze afbeelding staat het 5R model met refuse, reduce, reuse, recycle en recover">
            <a:extLst>
              <a:ext uri="{FF2B5EF4-FFF2-40B4-BE49-F238E27FC236}">
                <a16:creationId xmlns:a16="http://schemas.microsoft.com/office/drawing/2014/main" id="{D8F1652A-C928-91A9-8288-D48FE1B37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906" y="157345"/>
            <a:ext cx="4356847" cy="654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2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5DC5C-92B8-0592-5752-2B1FD2AFF5A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E0AB96-1D0C-534F-7326-75B37D7F00E9}"/>
              </a:ext>
            </a:extLst>
          </p:cNvPr>
          <p:cNvSpPr txBox="1"/>
          <p:nvPr/>
        </p:nvSpPr>
        <p:spPr>
          <a:xfrm>
            <a:off x="179878" y="163484"/>
            <a:ext cx="7173157" cy="6539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t>Voorbeelden</a:t>
            </a:r>
            <a:r>
              <a:rPr lang="en-US" sz="2000" b="1" dirty="0"/>
              <a:t> van de 5R-strategie </a:t>
            </a:r>
            <a:br>
              <a:rPr lang="en-US" sz="2000" b="1" dirty="0"/>
            </a:br>
            <a:r>
              <a:rPr lang="en-US" sz="2000" b="1" dirty="0" err="1"/>
              <a:t>binnen</a:t>
            </a:r>
            <a:r>
              <a:rPr lang="en-US" sz="2000" b="1" dirty="0"/>
              <a:t> </a:t>
            </a:r>
            <a:r>
              <a:rPr lang="en-US" sz="2000" b="1" dirty="0" err="1"/>
              <a:t>sportverenigingen</a:t>
            </a:r>
            <a:r>
              <a:rPr lang="en-US" sz="2000" b="1" dirty="0"/>
              <a:t> </a:t>
            </a:r>
            <a:br>
              <a:rPr lang="en-US" sz="2000" dirty="0"/>
            </a:br>
            <a:endParaRPr lang="en-US" sz="2000" dirty="0">
              <a:ea typeface="Verdana"/>
            </a:endParaRPr>
          </a:p>
          <a:p>
            <a:r>
              <a:rPr lang="en-US" sz="2000" b="1" dirty="0"/>
              <a:t>Stap 1. Refuse (</a:t>
            </a:r>
            <a:r>
              <a:rPr lang="en-US" sz="2000" b="1" dirty="0" err="1"/>
              <a:t>Voorkomen</a:t>
            </a:r>
            <a:r>
              <a:rPr lang="en-US" sz="2000" b="1" dirty="0"/>
              <a:t>):</a:t>
            </a:r>
            <a:r>
              <a:rPr lang="en-US" sz="2000" dirty="0"/>
              <a:t> </a:t>
            </a:r>
            <a:r>
              <a:rPr lang="en-US" sz="2000" dirty="0" err="1"/>
              <a:t>vervang</a:t>
            </a:r>
            <a:r>
              <a:rPr lang="en-US" sz="2000" dirty="0"/>
              <a:t> </a:t>
            </a:r>
            <a:r>
              <a:rPr lang="en-US" sz="2000" dirty="0" err="1"/>
              <a:t>wegwerpbekers</a:t>
            </a:r>
            <a:r>
              <a:rPr lang="en-US" sz="2000" dirty="0"/>
              <a:t> </a:t>
            </a:r>
            <a:r>
              <a:rPr lang="en-US" sz="2000" dirty="0" err="1"/>
              <a:t>voor</a:t>
            </a:r>
            <a:r>
              <a:rPr lang="en-US" sz="2000" dirty="0"/>
              <a:t> </a:t>
            </a:r>
            <a:r>
              <a:rPr lang="en-US" sz="2000" dirty="0" err="1"/>
              <a:t>limonade</a:t>
            </a:r>
            <a:r>
              <a:rPr lang="en-US" sz="2000" dirty="0"/>
              <a:t> of thee in de rust door </a:t>
            </a:r>
            <a:r>
              <a:rPr lang="en-US" sz="2000" dirty="0" err="1"/>
              <a:t>een</a:t>
            </a:r>
            <a:r>
              <a:rPr lang="en-US" sz="2000" dirty="0"/>
              <a:t> </a:t>
            </a:r>
            <a:r>
              <a:rPr lang="en-US" sz="2000" dirty="0" err="1"/>
              <a:t>watertappunt</a:t>
            </a:r>
            <a:r>
              <a:rPr lang="en-US" sz="2000" dirty="0"/>
              <a:t>, </a:t>
            </a:r>
            <a:r>
              <a:rPr lang="en-US" sz="2000" dirty="0" err="1"/>
              <a:t>waar</a:t>
            </a:r>
            <a:r>
              <a:rPr lang="en-US" sz="2000" dirty="0"/>
              <a:t> sporters </a:t>
            </a:r>
            <a:r>
              <a:rPr lang="en-US" sz="2000" dirty="0" err="1"/>
              <a:t>hun</a:t>
            </a:r>
            <a:r>
              <a:rPr lang="en-US" sz="2000" dirty="0"/>
              <a:t> eigen bidon </a:t>
            </a:r>
            <a:r>
              <a:rPr lang="en-US" sz="2000" dirty="0" err="1"/>
              <a:t>kunnen</a:t>
            </a:r>
            <a:r>
              <a:rPr lang="en-US" sz="2000" dirty="0"/>
              <a:t> </a:t>
            </a:r>
            <a:r>
              <a:rPr lang="en-US" sz="2000" dirty="0" err="1"/>
              <a:t>vullen</a:t>
            </a:r>
            <a:r>
              <a:rPr lang="en-US" sz="2000" dirty="0"/>
              <a:t>. </a:t>
            </a:r>
            <a:endParaRPr lang="en-US" sz="2000" dirty="0">
              <a:ea typeface="Verdana"/>
            </a:endParaRPr>
          </a:p>
          <a:p>
            <a:r>
              <a:rPr lang="en-US" sz="2000" b="1" dirty="0"/>
              <a:t>Stap 2. Reduce (</a:t>
            </a:r>
            <a:r>
              <a:rPr lang="en-US" sz="2000" b="1" dirty="0" err="1"/>
              <a:t>Verminderen</a:t>
            </a:r>
            <a:r>
              <a:rPr lang="en-US" sz="2000" b="1" dirty="0"/>
              <a:t>):</a:t>
            </a:r>
            <a:r>
              <a:rPr lang="en-US" sz="2000" dirty="0"/>
              <a:t> </a:t>
            </a:r>
            <a:r>
              <a:rPr lang="en-US" sz="2000" dirty="0" err="1"/>
              <a:t>geef</a:t>
            </a:r>
            <a:r>
              <a:rPr lang="en-US" sz="2000" dirty="0"/>
              <a:t> het </a:t>
            </a:r>
            <a:r>
              <a:rPr lang="en-US" sz="2000" dirty="0" err="1"/>
              <a:t>selectieteam</a:t>
            </a:r>
            <a:r>
              <a:rPr lang="en-US" sz="2000" dirty="0"/>
              <a:t> </a:t>
            </a:r>
            <a:r>
              <a:rPr lang="en-US" sz="2000" dirty="0" err="1"/>
              <a:t>slechts</a:t>
            </a:r>
            <a:r>
              <a:rPr lang="en-US" sz="2000" dirty="0"/>
              <a:t> </a:t>
            </a:r>
            <a:r>
              <a:rPr lang="en-US" sz="2000" dirty="0" err="1"/>
              <a:t>één</a:t>
            </a:r>
            <a:r>
              <a:rPr lang="en-US" sz="2000" dirty="0"/>
              <a:t> </a:t>
            </a:r>
            <a:r>
              <a:rPr lang="en-US" sz="2000" dirty="0" err="1"/>
              <a:t>wedstrijdtenue</a:t>
            </a:r>
            <a:r>
              <a:rPr lang="en-US" sz="2000" dirty="0"/>
              <a:t> in </a:t>
            </a:r>
            <a:r>
              <a:rPr lang="en-US" sz="2000" dirty="0" err="1"/>
              <a:t>plaats</a:t>
            </a:r>
            <a:r>
              <a:rPr lang="en-US" sz="2000" dirty="0"/>
              <a:t> van </a:t>
            </a:r>
            <a:r>
              <a:rPr lang="en-US" sz="2000" dirty="0" err="1"/>
              <a:t>een</a:t>
            </a:r>
            <a:r>
              <a:rPr lang="en-US" sz="2000" dirty="0"/>
              <a:t> </a:t>
            </a:r>
            <a:r>
              <a:rPr lang="en-US" sz="2000" dirty="0" err="1"/>
              <a:t>thuis</a:t>
            </a:r>
            <a:r>
              <a:rPr lang="en-US" sz="2000" dirty="0"/>
              <a:t>- en </a:t>
            </a:r>
            <a:r>
              <a:rPr lang="en-US" sz="2000" dirty="0" err="1"/>
              <a:t>uittenue</a:t>
            </a:r>
            <a:r>
              <a:rPr lang="en-US" sz="2000" dirty="0"/>
              <a:t>. </a:t>
            </a:r>
            <a:endParaRPr lang="en-US" sz="2000" dirty="0">
              <a:ea typeface="Verdana"/>
            </a:endParaRPr>
          </a:p>
          <a:p>
            <a:r>
              <a:rPr lang="en-US" sz="2000" b="1" dirty="0"/>
              <a:t>Stap 3. Reuse (</a:t>
            </a:r>
            <a:r>
              <a:rPr lang="en-US" sz="2000" b="1" dirty="0" err="1"/>
              <a:t>Hergebruiken</a:t>
            </a:r>
            <a:r>
              <a:rPr lang="en-US" sz="2000" b="1" dirty="0"/>
              <a:t>):</a:t>
            </a:r>
            <a:r>
              <a:rPr lang="en-US" sz="2000" dirty="0"/>
              <a:t> (her)</a:t>
            </a:r>
            <a:r>
              <a:rPr lang="en-US" sz="2000" dirty="0" err="1"/>
              <a:t>gebruik</a:t>
            </a:r>
            <a:r>
              <a:rPr lang="en-US" sz="2000" dirty="0"/>
              <a:t> </a:t>
            </a:r>
            <a:r>
              <a:rPr lang="en-US" sz="2000" dirty="0" err="1"/>
              <a:t>wedstrijdtenues</a:t>
            </a:r>
            <a:r>
              <a:rPr lang="en-US" sz="2000" dirty="0"/>
              <a:t> van </a:t>
            </a:r>
            <a:r>
              <a:rPr lang="en-US" sz="2000" dirty="0" err="1"/>
              <a:t>een</a:t>
            </a:r>
            <a:r>
              <a:rPr lang="en-US" sz="2000" dirty="0"/>
              <a:t> </a:t>
            </a:r>
            <a:r>
              <a:rPr lang="en-US" sz="2000" dirty="0" err="1"/>
              <a:t>gestopt</a:t>
            </a:r>
            <a:r>
              <a:rPr lang="en-US" sz="2000" dirty="0"/>
              <a:t> team </a:t>
            </a:r>
            <a:r>
              <a:rPr lang="en-US" sz="2000" dirty="0" err="1"/>
              <a:t>voor</a:t>
            </a:r>
            <a:r>
              <a:rPr lang="en-US" sz="2000" dirty="0"/>
              <a:t> </a:t>
            </a:r>
            <a:r>
              <a:rPr lang="en-US" sz="2000" dirty="0" err="1"/>
              <a:t>een</a:t>
            </a:r>
            <a:r>
              <a:rPr lang="en-US" sz="2000" dirty="0"/>
              <a:t> </a:t>
            </a:r>
            <a:r>
              <a:rPr lang="en-US" sz="2000" dirty="0" err="1"/>
              <a:t>nieuw</a:t>
            </a:r>
            <a:r>
              <a:rPr lang="en-US" sz="2000" dirty="0"/>
              <a:t> team. </a:t>
            </a:r>
            <a:endParaRPr lang="en-US" sz="2000" dirty="0">
              <a:ea typeface="Verdana"/>
            </a:endParaRPr>
          </a:p>
          <a:p>
            <a:r>
              <a:rPr lang="en-US" sz="2000" b="1" dirty="0"/>
              <a:t>Stap 4. Recycle (</a:t>
            </a:r>
            <a:r>
              <a:rPr lang="en-US" sz="2000" b="1" dirty="0" err="1"/>
              <a:t>Recyclen</a:t>
            </a:r>
            <a:r>
              <a:rPr lang="en-US" sz="2000" b="1" dirty="0"/>
              <a:t>):</a:t>
            </a:r>
            <a:r>
              <a:rPr lang="en-US" sz="2000" dirty="0"/>
              <a:t> </a:t>
            </a:r>
            <a:r>
              <a:rPr lang="en-US" sz="2000" dirty="0" err="1"/>
              <a:t>scheid</a:t>
            </a:r>
            <a:r>
              <a:rPr lang="en-US" sz="2000" dirty="0"/>
              <a:t> </a:t>
            </a:r>
            <a:r>
              <a:rPr lang="en-US" sz="2000" dirty="0" err="1"/>
              <a:t>afvalstromen</a:t>
            </a:r>
            <a:r>
              <a:rPr lang="en-US" sz="2000" dirty="0"/>
              <a:t> </a:t>
            </a:r>
            <a:r>
              <a:rPr lang="en-US" sz="2000" dirty="0" err="1"/>
              <a:t>zoals</a:t>
            </a:r>
            <a:r>
              <a:rPr lang="en-US" sz="2000" dirty="0"/>
              <a:t> </a:t>
            </a:r>
            <a:r>
              <a:rPr lang="en-US" sz="2000" dirty="0" err="1"/>
              <a:t>frituurolie</a:t>
            </a:r>
            <a:r>
              <a:rPr lang="en-US" sz="2000" dirty="0"/>
              <a:t>, </a:t>
            </a:r>
            <a:r>
              <a:rPr lang="en-US" sz="2000" dirty="0" err="1"/>
              <a:t>glas</a:t>
            </a:r>
            <a:r>
              <a:rPr lang="en-US" sz="2000" dirty="0"/>
              <a:t>, plastic en </a:t>
            </a:r>
            <a:r>
              <a:rPr lang="en-US" sz="2000" dirty="0" err="1"/>
              <a:t>karton</a:t>
            </a:r>
            <a:r>
              <a:rPr lang="en-US" sz="2000" dirty="0"/>
              <a:t> en </a:t>
            </a:r>
            <a:r>
              <a:rPr lang="en-US" sz="2000" dirty="0" err="1"/>
              <a:t>maak</a:t>
            </a:r>
            <a:r>
              <a:rPr lang="en-US" sz="2000" dirty="0"/>
              <a:t> </a:t>
            </a:r>
            <a:r>
              <a:rPr lang="en-US" sz="2000" dirty="0" err="1"/>
              <a:t>afspraken</a:t>
            </a:r>
            <a:r>
              <a:rPr lang="en-US" sz="2000" dirty="0"/>
              <a:t> met </a:t>
            </a:r>
            <a:r>
              <a:rPr lang="en-US" sz="2000" dirty="0" err="1"/>
              <a:t>afvalinzamelaars</a:t>
            </a:r>
            <a:r>
              <a:rPr lang="en-US" sz="2000" dirty="0"/>
              <a:t> </a:t>
            </a:r>
            <a:r>
              <a:rPr lang="en-US" sz="2000" dirty="0" err="1"/>
              <a:t>dat</a:t>
            </a:r>
            <a:r>
              <a:rPr lang="en-US" sz="2000" dirty="0"/>
              <a:t> </a:t>
            </a:r>
            <a:r>
              <a:rPr lang="en-US" sz="2000" dirty="0" err="1"/>
              <a:t>deze</a:t>
            </a:r>
            <a:r>
              <a:rPr lang="en-US" sz="2000" dirty="0"/>
              <a:t> </a:t>
            </a:r>
            <a:r>
              <a:rPr lang="en-US" sz="2000" dirty="0" err="1"/>
              <a:t>afvalstromen</a:t>
            </a:r>
            <a:r>
              <a:rPr lang="en-US" sz="2000" dirty="0"/>
              <a:t> </a:t>
            </a:r>
            <a:r>
              <a:rPr lang="en-US" sz="2000" dirty="0" err="1"/>
              <a:t>worden</a:t>
            </a:r>
            <a:r>
              <a:rPr lang="en-US" sz="2000" dirty="0"/>
              <a:t> </a:t>
            </a:r>
            <a:r>
              <a:rPr lang="en-US" sz="2000" dirty="0" err="1"/>
              <a:t>gerecycled</a:t>
            </a:r>
            <a:r>
              <a:rPr lang="en-US" sz="2000" dirty="0"/>
              <a:t>. </a:t>
            </a:r>
            <a:endParaRPr lang="en-US" sz="2000" dirty="0">
              <a:ea typeface="Verdana"/>
            </a:endParaRPr>
          </a:p>
          <a:p>
            <a:r>
              <a:rPr lang="en-US" sz="2000" b="1" dirty="0"/>
              <a:t>Stap 5. Recover (</a:t>
            </a:r>
            <a:r>
              <a:rPr lang="en-US" sz="2000" b="1" dirty="0" err="1"/>
              <a:t>Terugwinnen</a:t>
            </a:r>
            <a:r>
              <a:rPr lang="en-US" sz="2000" b="1" dirty="0"/>
              <a:t>):</a:t>
            </a:r>
            <a:r>
              <a:rPr lang="en-US" sz="2000" dirty="0"/>
              <a:t> </a:t>
            </a:r>
            <a:r>
              <a:rPr lang="en-US" sz="2000" dirty="0" err="1"/>
              <a:t>restafval</a:t>
            </a:r>
            <a:r>
              <a:rPr lang="en-US" sz="2000" dirty="0"/>
              <a:t> </a:t>
            </a:r>
            <a:r>
              <a:rPr lang="en-US" sz="2000" dirty="0" err="1"/>
              <a:t>dat</a:t>
            </a:r>
            <a:r>
              <a:rPr lang="en-US" sz="2000" dirty="0"/>
              <a:t> </a:t>
            </a:r>
            <a:r>
              <a:rPr lang="en-US" sz="2000" dirty="0" err="1"/>
              <a:t>niet</a:t>
            </a:r>
            <a:r>
              <a:rPr lang="en-US" sz="2000" dirty="0"/>
              <a:t> </a:t>
            </a:r>
            <a:r>
              <a:rPr lang="en-US" sz="2000" dirty="0" err="1"/>
              <a:t>gescheiden</a:t>
            </a:r>
            <a:r>
              <a:rPr lang="en-US" sz="2000" dirty="0"/>
              <a:t> </a:t>
            </a:r>
            <a:r>
              <a:rPr lang="en-US" sz="2000" dirty="0" err="1"/>
              <a:t>kan</a:t>
            </a:r>
            <a:r>
              <a:rPr lang="en-US" sz="2000" dirty="0"/>
              <a:t> </a:t>
            </a:r>
            <a:r>
              <a:rPr lang="en-US" sz="2000" dirty="0" err="1"/>
              <a:t>worden</a:t>
            </a:r>
            <a:r>
              <a:rPr lang="en-US" sz="2000" dirty="0"/>
              <a:t>, </a:t>
            </a:r>
            <a:r>
              <a:rPr lang="en-US" sz="2000" dirty="0" err="1"/>
              <a:t>wordt</a:t>
            </a:r>
            <a:r>
              <a:rPr lang="en-US" sz="2000" dirty="0"/>
              <a:t> </a:t>
            </a:r>
            <a:r>
              <a:rPr lang="en-US" sz="2000" dirty="0" err="1"/>
              <a:t>verbrand</a:t>
            </a:r>
            <a:r>
              <a:rPr lang="en-US" sz="2000" dirty="0"/>
              <a:t>. Dit is </a:t>
            </a:r>
            <a:r>
              <a:rPr lang="en-US" sz="2000" dirty="0" err="1"/>
              <a:t>geen</a:t>
            </a:r>
            <a:r>
              <a:rPr lang="en-US" sz="2000" dirty="0"/>
              <a:t> </a:t>
            </a:r>
            <a:r>
              <a:rPr lang="en-US" sz="2000" dirty="0" err="1"/>
              <a:t>circulaire</a:t>
            </a:r>
            <a:r>
              <a:rPr lang="en-US" sz="2000" dirty="0"/>
              <a:t> </a:t>
            </a:r>
            <a:r>
              <a:rPr lang="en-US" sz="2000" dirty="0" err="1"/>
              <a:t>keuze</a:t>
            </a:r>
            <a:r>
              <a:rPr lang="en-US" sz="2000" dirty="0"/>
              <a:t> want </a:t>
            </a:r>
            <a:r>
              <a:rPr lang="en-US" sz="2000" dirty="0" err="1"/>
              <a:t>grondstoffen</a:t>
            </a:r>
            <a:r>
              <a:rPr lang="en-US" sz="2000" dirty="0"/>
              <a:t> </a:t>
            </a:r>
            <a:r>
              <a:rPr lang="en-US" sz="2000" dirty="0" err="1"/>
              <a:t>gaan</a:t>
            </a:r>
            <a:r>
              <a:rPr lang="en-US" sz="2000" dirty="0"/>
              <a:t> </a:t>
            </a:r>
            <a:r>
              <a:rPr lang="en-US" sz="2000" dirty="0" err="1"/>
              <a:t>verloren</a:t>
            </a:r>
            <a:r>
              <a:rPr lang="en-US" sz="2000" dirty="0"/>
              <a:t>.</a:t>
            </a:r>
            <a:endParaRPr lang="en-US" sz="2000" dirty="0">
              <a:ea typeface="Verdana"/>
            </a:endParaRPr>
          </a:p>
          <a:p>
            <a:pPr algn="ctr"/>
            <a:endParaRPr lang="en-US" dirty="0"/>
          </a:p>
        </p:txBody>
      </p:sp>
      <p:pic>
        <p:nvPicPr>
          <p:cNvPr id="8" name="Picture 7" descr="In deze afbeelding staat het 5R model met refuse, reduce, reuse, recycle en recover">
            <a:extLst>
              <a:ext uri="{FF2B5EF4-FFF2-40B4-BE49-F238E27FC236}">
                <a16:creationId xmlns:a16="http://schemas.microsoft.com/office/drawing/2014/main" id="{33C6A6AF-DA0D-7D4D-A772-425B4E2D0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138" y="157345"/>
            <a:ext cx="4356847" cy="654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0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79FAD-3E9F-DD32-CC60-8B83F2B6EDE2}"/>
            </a:ext>
          </a:extLst>
        </p:cNvPr>
        <p:cNvGrpSpPr/>
        <p:nvPr/>
      </p:nvGrpSpPr>
      <p:grpSpPr>
        <a:xfrm>
          <a:off x="0" y="0"/>
          <a:ext cx="0" cy="0"/>
          <a:chOff x="0" y="0"/>
          <a:chExt cx="0" cy="0"/>
        </a:xfrm>
      </p:grpSpPr>
      <p:pic>
        <p:nvPicPr>
          <p:cNvPr id="7" name="Onlinemedia 6" title="Hoe maak je minder afval">
            <a:hlinkClick r:id="" action="ppaction://noaction"/>
            <a:extLst>
              <a:ext uri="{FF2B5EF4-FFF2-40B4-BE49-F238E27FC236}">
                <a16:creationId xmlns:a16="http://schemas.microsoft.com/office/drawing/2014/main" id="{5DAA1D4F-0647-2854-3186-D058AA12C611}"/>
              </a:ext>
            </a:extLst>
          </p:cNvPr>
          <p:cNvPicPr>
            <a:picLocks noGrp="1" noRot="1" noChangeAspect="1"/>
          </p:cNvPicPr>
          <p:nvPr>
            <p:ph sz="quarter" idx="13"/>
            <a:videoFile r:link="rId1"/>
          </p:nvPr>
        </p:nvPicPr>
        <p:blipFill>
          <a:blip r:embed="rId4"/>
          <a:stretch>
            <a:fillRect/>
          </a:stretch>
        </p:blipFill>
        <p:spPr>
          <a:xfrm>
            <a:off x="2582863" y="2001838"/>
            <a:ext cx="7015162" cy="3963987"/>
          </a:xfrm>
          <a:prstGeom prst="rect">
            <a:avLst/>
          </a:prstGeom>
        </p:spPr>
        <p:style>
          <a:lnRef idx="2">
            <a:schemeClr val="accent3"/>
          </a:lnRef>
          <a:fillRef idx="1">
            <a:schemeClr val="lt1"/>
          </a:fillRef>
          <a:effectRef idx="0">
            <a:schemeClr val="accent3"/>
          </a:effectRef>
          <a:fontRef idx="minor">
            <a:schemeClr val="dk1"/>
          </a:fontRef>
        </p:style>
      </p:pic>
      <p:sp>
        <p:nvSpPr>
          <p:cNvPr id="4" name="Titel 3">
            <a:extLst>
              <a:ext uri="{FF2B5EF4-FFF2-40B4-BE49-F238E27FC236}">
                <a16:creationId xmlns:a16="http://schemas.microsoft.com/office/drawing/2014/main" id="{19F01A8E-01F2-34DB-E102-7DBCB615A463}"/>
              </a:ext>
            </a:extLst>
          </p:cNvPr>
          <p:cNvSpPr>
            <a:spLocks noGrp="1"/>
          </p:cNvSpPr>
          <p:nvPr>
            <p:ph type="title"/>
          </p:nvPr>
        </p:nvSpPr>
        <p:spPr>
          <a:xfrm>
            <a:off x="623844" y="932638"/>
            <a:ext cx="10933200" cy="1069200"/>
          </a:xfrm>
        </p:spPr>
        <p:txBody>
          <a:bodyPr>
            <a:noAutofit/>
          </a:bodyPr>
          <a:lstStyle/>
          <a:p>
            <a:pPr algn="ctr"/>
            <a:r>
              <a:rPr lang="nl-NL" dirty="0">
                <a:ea typeface="+mj-lt"/>
                <a:cs typeface="+mj-lt"/>
              </a:rPr>
              <a:t>Filmpje VOC Rotterdam</a:t>
            </a:r>
            <a:endParaRPr lang="nl-NL" dirty="0"/>
          </a:p>
        </p:txBody>
      </p:sp>
    </p:spTree>
    <p:extLst>
      <p:ext uri="{BB962C8B-B14F-4D97-AF65-F5344CB8AC3E}">
        <p14:creationId xmlns:p14="http://schemas.microsoft.com/office/powerpoint/2010/main" val="4173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3844" y="932638"/>
            <a:ext cx="10933200" cy="1069200"/>
          </a:xfrm>
        </p:spPr>
        <p:txBody>
          <a:bodyPr>
            <a:noAutofit/>
          </a:bodyPr>
          <a:lstStyle/>
          <a:p>
            <a:pPr algn="ctr"/>
            <a:r>
              <a:rPr lang="nl-NL">
                <a:ea typeface="+mj-lt"/>
                <a:cs typeface="+mj-lt"/>
              </a:rPr>
              <a:t>Filmpje Sportpark Schildban</a:t>
            </a:r>
            <a:endParaRPr lang="nl-NL" dirty="0"/>
          </a:p>
        </p:txBody>
      </p:sp>
      <p:pic>
        <p:nvPicPr>
          <p:cNvPr id="2" name="Onlinemedia 1" title="Duurzaam afvalbeheer op Sportpark Schildman">
            <a:hlinkClick r:id="" action="ppaction://noaction"/>
            <a:extLst>
              <a:ext uri="{FF2B5EF4-FFF2-40B4-BE49-F238E27FC236}">
                <a16:creationId xmlns:a16="http://schemas.microsoft.com/office/drawing/2014/main" id="{6AC72536-5E1C-B700-7A59-FA4A87EE9778}"/>
              </a:ext>
            </a:extLst>
          </p:cNvPr>
          <p:cNvPicPr>
            <a:picLocks noGrp="1" noRot="1" noChangeAspect="1"/>
          </p:cNvPicPr>
          <p:nvPr>
            <p:ph sz="quarter" idx="13"/>
            <a:videoFile r:link="rId1"/>
          </p:nvPr>
        </p:nvPicPr>
        <p:blipFill>
          <a:blip r:embed="rId5"/>
          <a:stretch>
            <a:fillRect/>
          </a:stretch>
        </p:blipFill>
        <p:spPr>
          <a:xfrm>
            <a:off x="2582863" y="2351088"/>
            <a:ext cx="7015162" cy="3963987"/>
          </a:xfrm>
          <a:prstGeom prst="rect">
            <a:avLst/>
          </a:prstGeom>
        </p:spPr>
      </p:pic>
    </p:spTree>
    <p:extLst>
      <p:ext uri="{BB962C8B-B14F-4D97-AF65-F5344CB8AC3E}">
        <p14:creationId xmlns:p14="http://schemas.microsoft.com/office/powerpoint/2010/main" val="295261131"/>
      </p:ext>
    </p:extLst>
  </p:cSld>
  <p:clrMapOvr>
    <a:masterClrMapping/>
  </p:clrMapOvr>
  <p:extLst>
    <p:ext uri="{6950BFC3-D8DA-4A85-94F7-54DA5524770B}">
      <p188:commentRel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919D323C-F315-024C-713A-E2FC9730F7A4}"/>
              </a:ext>
            </a:extLst>
          </p:cNvPr>
          <p:cNvGraphicFramePr>
            <a:graphicFrameLocks noGrp="1"/>
          </p:cNvGraphicFramePr>
          <p:nvPr>
            <p:extLst>
              <p:ext uri="{D42A27DB-BD31-4B8C-83A1-F6EECF244321}">
                <p14:modId xmlns:p14="http://schemas.microsoft.com/office/powerpoint/2010/main" val="1801610635"/>
              </p:ext>
            </p:extLst>
          </p:nvPr>
        </p:nvGraphicFramePr>
        <p:xfrm>
          <a:off x="233082" y="1039906"/>
          <a:ext cx="11456893" cy="5826085"/>
        </p:xfrm>
        <a:graphic>
          <a:graphicData uri="http://schemas.openxmlformats.org/drawingml/2006/table">
            <a:tbl>
              <a:tblPr firstRow="1" firstCol="1">
                <a:tableStyleId>{5C22544A-7EE6-4342-B048-85BDC9FD1C3A}</a:tableStyleId>
              </a:tblPr>
              <a:tblGrid>
                <a:gridCol w="1024293">
                  <a:extLst>
                    <a:ext uri="{9D8B030D-6E8A-4147-A177-3AD203B41FA5}">
                      <a16:colId xmlns:a16="http://schemas.microsoft.com/office/drawing/2014/main" val="2660482016"/>
                    </a:ext>
                  </a:extLst>
                </a:gridCol>
                <a:gridCol w="3262558">
                  <a:extLst>
                    <a:ext uri="{9D8B030D-6E8A-4147-A177-3AD203B41FA5}">
                      <a16:colId xmlns:a16="http://schemas.microsoft.com/office/drawing/2014/main" val="2256882004"/>
                    </a:ext>
                  </a:extLst>
                </a:gridCol>
                <a:gridCol w="7170042">
                  <a:extLst>
                    <a:ext uri="{9D8B030D-6E8A-4147-A177-3AD203B41FA5}">
                      <a16:colId xmlns:a16="http://schemas.microsoft.com/office/drawing/2014/main" val="410350529"/>
                    </a:ext>
                  </a:extLst>
                </a:gridCol>
              </a:tblGrid>
              <a:tr h="472348">
                <a:tc>
                  <a:txBody>
                    <a:bodyPr/>
                    <a:lstStyle/>
                    <a:p>
                      <a:pPr algn="ctr">
                        <a:lnSpc>
                          <a:spcPct val="107000"/>
                        </a:lnSpc>
                        <a:spcAft>
                          <a:spcPts val="800"/>
                        </a:spcAft>
                        <a:buNone/>
                      </a:pPr>
                      <a:r>
                        <a:rPr lang="nl-NL" sz="1200" kern="100">
                          <a:effectLst/>
                        </a:rPr>
                        <a:t>Stap</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gn="ctr">
                        <a:lnSpc>
                          <a:spcPct val="107000"/>
                        </a:lnSpc>
                        <a:spcAft>
                          <a:spcPts val="800"/>
                        </a:spcAft>
                        <a:buNone/>
                      </a:pPr>
                      <a:r>
                        <a:rPr lang="nl-NL" sz="1200" kern="100">
                          <a:effectLst/>
                        </a:rPr>
                        <a:t>Vraag</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gn="ctr">
                        <a:lnSpc>
                          <a:spcPct val="107000"/>
                        </a:lnSpc>
                        <a:spcAft>
                          <a:spcPts val="800"/>
                        </a:spcAft>
                        <a:buNone/>
                      </a:pPr>
                      <a:r>
                        <a:rPr lang="nl-NL" sz="1200" kern="100">
                          <a:effectLst/>
                        </a:rPr>
                        <a:t>Achtergrondinformatie</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1061099857"/>
                  </a:ext>
                </a:extLst>
              </a:tr>
              <a:tr h="889913">
                <a:tc>
                  <a:txBody>
                    <a:bodyPr/>
                    <a:lstStyle/>
                    <a:p>
                      <a:pPr>
                        <a:lnSpc>
                          <a:spcPct val="107000"/>
                        </a:lnSpc>
                        <a:spcAft>
                          <a:spcPts val="800"/>
                        </a:spcAft>
                        <a:buNone/>
                      </a:pPr>
                      <a:r>
                        <a:rPr lang="nl-NL" sz="1200" kern="100">
                          <a:effectLst/>
                        </a:rPr>
                        <a:t>1</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Wie zijn jullie afvalinzamelaars?</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Sportverenigingen voeren afval vaak bedrijfsmatig af via commerciële of gemeentelijke inzamelaars. Meestal is er één hoofdpartij voor grote stromen (zoals restafval, karton en glas) en meerdere voor kleinere fracties (zoals frituurolie, sportkleding of statiegeldverpakkingen).</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4193750996"/>
                  </a:ext>
                </a:extLst>
              </a:tr>
              <a:tr h="889913">
                <a:tc>
                  <a:txBody>
                    <a:bodyPr/>
                    <a:lstStyle/>
                    <a:p>
                      <a:pPr>
                        <a:lnSpc>
                          <a:spcPct val="107000"/>
                        </a:lnSpc>
                        <a:spcAft>
                          <a:spcPts val="800"/>
                        </a:spcAft>
                        <a:buNone/>
                      </a:pPr>
                      <a:r>
                        <a:rPr lang="nl-NL" sz="1200" kern="100">
                          <a:effectLst/>
                        </a:rPr>
                        <a:t>2</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dirty="0">
                          <a:effectLst/>
                        </a:rPr>
                        <a:t>Welke afvalstromen worden gescheiden ingezameld?</a:t>
                      </a:r>
                      <a:endParaRPr lang="nl-NL" sz="1200" kern="100" dirty="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Denk aan: restafval, papier, karton, glas, plastic verpakkingen &amp; drankkartons (PD), voedselresten (swill), statiegeldflesjes en -blikjes, frituurolie, sportkleding, sportmaterialen, groenafval, klein chemisch afval (zoals batterijen, lampen, toners), en bouw- en sloopafval.</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1104231371"/>
                  </a:ext>
                </a:extLst>
              </a:tr>
              <a:tr h="469551">
                <a:tc>
                  <a:txBody>
                    <a:bodyPr/>
                    <a:lstStyle/>
                    <a:p>
                      <a:pPr>
                        <a:lnSpc>
                          <a:spcPct val="107000"/>
                        </a:lnSpc>
                        <a:spcAft>
                          <a:spcPts val="800"/>
                        </a:spcAft>
                        <a:buNone/>
                      </a:pPr>
                      <a:r>
                        <a:rPr lang="nl-NL" sz="1200" kern="100">
                          <a:effectLst/>
                        </a:rPr>
                        <a:t>3</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Hoeveel afval produceren jullie jaarlijks?</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Inzamelbedrijven kunnen deze cijfers vaak leveren. Monitor jaarlijks de hoeveelheid (in kilo’s) om te zien of jullie maatregelen effectief zijn.</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3742079995"/>
                  </a:ext>
                </a:extLst>
              </a:tr>
              <a:tr h="628486">
                <a:tc>
                  <a:txBody>
                    <a:bodyPr/>
                    <a:lstStyle/>
                    <a:p>
                      <a:pPr>
                        <a:lnSpc>
                          <a:spcPct val="107000"/>
                        </a:lnSpc>
                        <a:spcAft>
                          <a:spcPts val="800"/>
                        </a:spcAft>
                        <a:buNone/>
                      </a:pPr>
                      <a:r>
                        <a:rPr lang="nl-NL" sz="1200" kern="100">
                          <a:effectLst/>
                        </a:rPr>
                        <a:t>4</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Welk percentage van jullie afval wordt gescheiden ingezameld?</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dirty="0">
                          <a:effectLst/>
                        </a:rPr>
                        <a:t>Gemiddeld wordt bij sportverenigingen slechts 30% van het afval gescheiden ingezameld. Bereken jullie eigen percentage met: (hoeveelheid gescheiden afval in kg) ÷ (totaal geproduceerde afval in kg).</a:t>
                      </a:r>
                      <a:endParaRPr lang="nl-NL" sz="1200" kern="100" dirty="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4286530155"/>
                  </a:ext>
                </a:extLst>
              </a:tr>
              <a:tr h="590584">
                <a:tc>
                  <a:txBody>
                    <a:bodyPr/>
                    <a:lstStyle/>
                    <a:p>
                      <a:pPr>
                        <a:lnSpc>
                          <a:spcPct val="107000"/>
                        </a:lnSpc>
                        <a:spcAft>
                          <a:spcPts val="800"/>
                        </a:spcAft>
                        <a:buNone/>
                      </a:pPr>
                      <a:r>
                        <a:rPr lang="nl-NL" sz="1200" kern="100">
                          <a:effectLst/>
                        </a:rPr>
                        <a:t>5</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Wat zijn de jaarlijkse kosten (en opbrengsten) van afvalinzameling?</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Verzamel alle facturen en krijg inzicht in wat afvalinzameling jullie jaarlijks kost én eventueel oplevert (bijv. via statiegeld of ingezamelde frituurolie).</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1056155298"/>
                  </a:ext>
                </a:extLst>
              </a:tr>
              <a:tr h="628430">
                <a:tc>
                  <a:txBody>
                    <a:bodyPr/>
                    <a:lstStyle/>
                    <a:p>
                      <a:pPr>
                        <a:lnSpc>
                          <a:spcPct val="107000"/>
                        </a:lnSpc>
                        <a:spcAft>
                          <a:spcPts val="800"/>
                        </a:spcAft>
                        <a:buNone/>
                      </a:pPr>
                      <a:r>
                        <a:rPr lang="nl-NL" sz="1200" kern="100">
                          <a:effectLst/>
                        </a:rPr>
                        <a:t>6</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dirty="0">
                          <a:effectLst/>
                        </a:rPr>
                        <a:t>Hoe vaak worden de afbakken </a:t>
                      </a:r>
                      <a:r>
                        <a:rPr lang="nl-NL" sz="1200" kern="100">
                          <a:effectLst/>
                        </a:rPr>
                        <a:t>geledigd?</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Inzameling gebeurt vaak per lediging. Zijn de containers vol bij lediging, of is er ruimte voor optimalisatie? Minder ledigingen betekent minder kosten en minder transportbewegingen.</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3807922979"/>
                  </a:ext>
                </a:extLst>
              </a:tr>
              <a:tr h="628430">
                <a:tc>
                  <a:txBody>
                    <a:bodyPr/>
                    <a:lstStyle/>
                    <a:p>
                      <a:pPr>
                        <a:lnSpc>
                          <a:spcPct val="107000"/>
                        </a:lnSpc>
                        <a:spcAft>
                          <a:spcPts val="800"/>
                        </a:spcAft>
                        <a:buNone/>
                      </a:pPr>
                      <a:r>
                        <a:rPr lang="nl-NL" sz="1200" kern="100">
                          <a:effectLst/>
                        </a:rPr>
                        <a:t>7</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Welke 5 producten kopen jullie het meest in?</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Bekijk de inkooplijsten. Grote inkoopvolumes leiden vaak tot grote afvalstromen. Denk na over hoe je deze producten (anders) kunt inkopen of gebruiken om zodoende afvalreducties te realiseren.</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3857972635"/>
                  </a:ext>
                </a:extLst>
              </a:tr>
              <a:tr h="628430">
                <a:tc>
                  <a:txBody>
                    <a:bodyPr/>
                    <a:lstStyle/>
                    <a:p>
                      <a:pPr>
                        <a:lnSpc>
                          <a:spcPct val="107000"/>
                        </a:lnSpc>
                        <a:spcAft>
                          <a:spcPts val="800"/>
                        </a:spcAft>
                        <a:buNone/>
                      </a:pPr>
                      <a:r>
                        <a:rPr lang="nl-NL" sz="1200" kern="100">
                          <a:effectLst/>
                        </a:rPr>
                        <a:t>8</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a:effectLst/>
                        </a:rPr>
                        <a:t>Welke 5 items komen het vaakst voor in het restafval?</a:t>
                      </a:r>
                      <a:endParaRPr lang="nl-NL" sz="1200" kern="10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tc>
                  <a:txBody>
                    <a:bodyPr/>
                    <a:lstStyle/>
                    <a:p>
                      <a:pPr>
                        <a:lnSpc>
                          <a:spcPct val="107000"/>
                        </a:lnSpc>
                        <a:spcAft>
                          <a:spcPts val="800"/>
                        </a:spcAft>
                        <a:buNone/>
                      </a:pPr>
                      <a:r>
                        <a:rPr lang="nl-NL" sz="1200" kern="100" dirty="0">
                          <a:effectLst/>
                        </a:rPr>
                        <a:t>Doe de sorteerproef. Analyseer de inhoud van de restafvalbakken. Zijn er patronen? Welke items komen het meest voor en zijn te voorkomen, te hergebruiken of beter te scheiden?</a:t>
                      </a:r>
                      <a:endParaRPr lang="nl-NL" sz="1200" kern="100" dirty="0">
                        <a:effectLst/>
                        <a:latin typeface="Calibri" panose="020F0502020204030204" pitchFamily="34" charset="0"/>
                        <a:ea typeface="Calibri" panose="020F0502020204030204" pitchFamily="34" charset="0"/>
                        <a:cs typeface="Arial" panose="020B0604020202020204" pitchFamily="34" charset="0"/>
                      </a:endParaRPr>
                    </a:p>
                  </a:txBody>
                  <a:tcPr marL="46336" marR="46336" marT="0" marB="0" anchor="ctr"/>
                </a:tc>
                <a:extLst>
                  <a:ext uri="{0D108BD9-81ED-4DB2-BD59-A6C34878D82A}">
                    <a16:rowId xmlns:a16="http://schemas.microsoft.com/office/drawing/2014/main" val="2674746889"/>
                  </a:ext>
                </a:extLst>
              </a:tr>
            </a:tbl>
          </a:graphicData>
        </a:graphic>
      </p:graphicFrame>
      <p:sp>
        <p:nvSpPr>
          <p:cNvPr id="10" name="Tekstvak 9">
            <a:extLst>
              <a:ext uri="{FF2B5EF4-FFF2-40B4-BE49-F238E27FC236}">
                <a16:creationId xmlns:a16="http://schemas.microsoft.com/office/drawing/2014/main" id="{3B72ED2F-9067-206B-92D9-B30CD62E79A3}"/>
              </a:ext>
            </a:extLst>
          </p:cNvPr>
          <p:cNvSpPr txBox="1"/>
          <p:nvPr/>
        </p:nvSpPr>
        <p:spPr>
          <a:xfrm>
            <a:off x="519953" y="215153"/>
            <a:ext cx="4034118" cy="584775"/>
          </a:xfrm>
          <a:prstGeom prst="rect">
            <a:avLst/>
          </a:prstGeom>
          <a:noFill/>
        </p:spPr>
        <p:txBody>
          <a:bodyPr wrap="square" rtlCol="0">
            <a:spAutoFit/>
          </a:bodyPr>
          <a:lstStyle/>
          <a:p>
            <a:r>
              <a:rPr lang="nl-NL" sz="3200" dirty="0">
                <a:solidFill>
                  <a:srgbClr val="39870C"/>
                </a:solidFill>
                <a:latin typeface="Aptos Display" panose="020B0004020202020204" pitchFamily="34" charset="0"/>
              </a:rPr>
              <a:t>8 stappen plan</a:t>
            </a:r>
          </a:p>
        </p:txBody>
      </p:sp>
    </p:spTree>
    <p:extLst>
      <p:ext uri="{BB962C8B-B14F-4D97-AF65-F5344CB8AC3E}">
        <p14:creationId xmlns:p14="http://schemas.microsoft.com/office/powerpoint/2010/main" val="350479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3E3C152-1DD0-74DA-8FB4-EB28069F5019}"/>
              </a:ext>
            </a:extLst>
          </p:cNvPr>
          <p:cNvSpPr>
            <a:spLocks noGrp="1"/>
          </p:cNvSpPr>
          <p:nvPr>
            <p:ph sz="quarter" idx="13"/>
          </p:nvPr>
        </p:nvSpPr>
        <p:spPr/>
        <p:txBody>
          <a:bodyPr vert="horz" lIns="0" tIns="0" rIns="0" bIns="0" rtlCol="0" anchor="t">
            <a:normAutofit/>
          </a:bodyPr>
          <a:lstStyle/>
          <a:p>
            <a:pPr marL="0" indent="0">
              <a:buNone/>
            </a:pPr>
            <a:r>
              <a:rPr lang="nl-NL" dirty="0"/>
              <a:t>Laat de vereniging het 8-stappenplan invullen en bespreek samen in de groep welk inzicht dit geeft.</a:t>
            </a:r>
          </a:p>
        </p:txBody>
      </p:sp>
      <p:sp>
        <p:nvSpPr>
          <p:cNvPr id="3" name="Tijdelijke aanduiding voor dianummer 2">
            <a:extLst>
              <a:ext uri="{FF2B5EF4-FFF2-40B4-BE49-F238E27FC236}">
                <a16:creationId xmlns:a16="http://schemas.microsoft.com/office/drawing/2014/main" id="{EE1BED4E-A10F-2330-FFF7-55C9B9F28B82}"/>
              </a:ext>
            </a:extLst>
          </p:cNvPr>
          <p:cNvSpPr>
            <a:spLocks noGrp="1"/>
          </p:cNvSpPr>
          <p:nvPr>
            <p:ph type="sldNum" sz="quarter" idx="14"/>
          </p:nvPr>
        </p:nvSpPr>
        <p:spPr/>
        <p:txBody>
          <a:bodyPr/>
          <a:lstStyle/>
          <a:p>
            <a:fld id="{6C93B359-CF0D-4389-949E-16A33FCBB3EC}" type="slidenum">
              <a:rPr lang="nl-NL" smtClean="0"/>
              <a:t>7</a:t>
            </a:fld>
            <a:endParaRPr lang="nl-NL" dirty="0"/>
          </a:p>
        </p:txBody>
      </p:sp>
      <p:sp>
        <p:nvSpPr>
          <p:cNvPr id="4" name="Titel 3">
            <a:extLst>
              <a:ext uri="{FF2B5EF4-FFF2-40B4-BE49-F238E27FC236}">
                <a16:creationId xmlns:a16="http://schemas.microsoft.com/office/drawing/2014/main" id="{2AAE7ED9-1CCE-CC4E-5DF5-C3BBADEB6E29}"/>
              </a:ext>
            </a:extLst>
          </p:cNvPr>
          <p:cNvSpPr>
            <a:spLocks noGrp="1"/>
          </p:cNvSpPr>
          <p:nvPr>
            <p:ph type="title"/>
          </p:nvPr>
        </p:nvSpPr>
        <p:spPr/>
        <p:txBody>
          <a:bodyPr/>
          <a:lstStyle/>
          <a:p>
            <a:r>
              <a:rPr lang="nl-NL" dirty="0"/>
              <a:t>Opdracht</a:t>
            </a:r>
          </a:p>
        </p:txBody>
      </p:sp>
    </p:spTree>
    <p:extLst>
      <p:ext uri="{BB962C8B-B14F-4D97-AF65-F5344CB8AC3E}">
        <p14:creationId xmlns:p14="http://schemas.microsoft.com/office/powerpoint/2010/main" val="1503790014"/>
      </p:ext>
    </p:extLst>
  </p:cSld>
  <p:clrMapOvr>
    <a:masterClrMapping/>
  </p:clrMapOvr>
</p:sld>
</file>

<file path=ppt/theme/theme1.xml><?xml version="1.0" encoding="utf-8"?>
<a:theme xmlns:a="http://schemas.openxmlformats.org/drawingml/2006/main" name="RWS 16:9 NL">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 240205 leeg sjabloon presentatie CEenA tijdelijk.potx" id="{B688D94E-C493-408D-BDB7-1B430FD194C3}" vid="{37B37171-8B16-49DC-8CF6-C001A6D1CC7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A06046071A294C86BF3CE821302851" ma:contentTypeVersion="23" ma:contentTypeDescription="Een nieuw document maken." ma:contentTypeScope="" ma:versionID="ebdda74e49433226de926bfc3c6582e2">
  <xsd:schema xmlns:xsd="http://www.w3.org/2001/XMLSchema" xmlns:xs="http://www.w3.org/2001/XMLSchema" xmlns:p="http://schemas.microsoft.com/office/2006/metadata/properties" xmlns:ns2="2f23aeb2-f2e9-4433-81c6-7170ba198248" xmlns:ns3="4d7f0f71-5fcf-461b-91fd-1256954549a4" targetNamespace="http://schemas.microsoft.com/office/2006/metadata/properties" ma:root="true" ma:fieldsID="95964d334e55520bed0b74b9fc2d10e5" ns2:_="" ns3:_="">
    <xsd:import namespace="2f23aeb2-f2e9-4433-81c6-7170ba198248"/>
    <xsd:import namespace="4d7f0f71-5fcf-461b-91fd-1256954549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3aeb2-f2e9-4433-81c6-7170ba198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7f20db4-f40b-4ae0-9eba-8917ff5635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7f0f71-5fcf-461b-91fd-1256954549a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e78dd684-885f-4c60-81b0-62060ed92780}" ma:internalName="TaxCatchAll" ma:showField="CatchAllData" ma:web="4d7f0f71-5fcf-461b-91fd-125695454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23aeb2-f2e9-4433-81c6-7170ba198248">
      <Terms xmlns="http://schemas.microsoft.com/office/infopath/2007/PartnerControls"/>
    </lcf76f155ced4ddcb4097134ff3c332f>
    <TaxCatchAll xmlns="4d7f0f71-5fcf-461b-91fd-1256954549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031D5-6C18-4165-8C3F-E82BA37BA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3aeb2-f2e9-4433-81c6-7170ba198248"/>
    <ds:schemaRef ds:uri="4d7f0f71-5fcf-461b-91fd-125695454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A5DEE4-FCEC-4A4A-B393-C54D3BEDDA7D}">
  <ds:schemaRefs>
    <ds:schemaRef ds:uri="4d7f0f71-5fcf-461b-91fd-1256954549a4"/>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2f23aeb2-f2e9-4433-81c6-7170ba198248"/>
    <ds:schemaRef ds:uri="http://purl.org/dc/elements/1.1/"/>
  </ds:schemaRefs>
</ds:datastoreItem>
</file>

<file path=customXml/itemProps3.xml><?xml version="1.0" encoding="utf-8"?>
<ds:datastoreItem xmlns:ds="http://schemas.openxmlformats.org/officeDocument/2006/customXml" ds:itemID="{2C21682C-C2DA-40F6-9942-FC27F7143028}">
  <ds:schemaRefs>
    <ds:schemaRef ds:uri="http://schemas.microsoft.com/sharepoint/v3/contenttype/forms"/>
  </ds:schemaRefs>
</ds:datastoreItem>
</file>

<file path=docMetadata/LabelInfo.xml><?xml version="1.0" encoding="utf-8"?>
<clbl:labelList xmlns:clbl="http://schemas.microsoft.com/office/2020/mipLabelMetadata">
  <clbl:label id="{e0679369-ec78-4a59-ab07-fddc1793e496}" enabled="1" method="Privilege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emplate/>
  <TotalTime>13185</TotalTime>
  <Words>1002</Words>
  <Application>Microsoft Office PowerPoint</Application>
  <PresentationFormat>Breedbeeld</PresentationFormat>
  <Paragraphs>76</Paragraphs>
  <Slides>7</Slides>
  <Notes>6</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Aptos Display</vt:lpstr>
      <vt:lpstr>Arial</vt:lpstr>
      <vt:lpstr>Calibri</vt:lpstr>
      <vt:lpstr>Verdana</vt:lpstr>
      <vt:lpstr>Wingdings</vt:lpstr>
      <vt:lpstr>RWS 16:9 NL</vt:lpstr>
      <vt:lpstr>Module 2</vt:lpstr>
      <vt:lpstr>PowerPoint-presentatie</vt:lpstr>
      <vt:lpstr>PowerPoint-presentatie</vt:lpstr>
      <vt:lpstr>Filmpje VOC Rotterdam</vt:lpstr>
      <vt:lpstr>Filmpje Sportpark Schildban</vt:lpstr>
      <vt:lpstr>PowerPoint-presentatie</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Naomi Naus</dc:creator>
  <dc:description>Template by Orange Pepper_x000d_
2018</dc:description>
  <cp:lastModifiedBy>Dijk, Jennifer van (RWS WVL)</cp:lastModifiedBy>
  <cp:revision>331</cp:revision>
  <cp:lastPrinted>2025-11-03T08:15:23Z</cp:lastPrinted>
  <dcterms:created xsi:type="dcterms:W3CDTF">2021-02-22T10:08:25Z</dcterms:created>
  <dcterms:modified xsi:type="dcterms:W3CDTF">2026-02-24T08:39:40Z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0x0101002BA06046071A294C86BF3CE821302851</vt:lpwstr>
  </property>
  <property fmtid="{D5CDD505-2E9C-101B-9397-08002B2CF9AE}" pid="3" name="Order">
    <vt:r8>9000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