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63" r:id="rId6"/>
    <p:sldId id="377" r:id="rId7"/>
    <p:sldId id="364" r:id="rId8"/>
    <p:sldId id="365" r:id="rId9"/>
    <p:sldId id="370" r:id="rId10"/>
    <p:sldId id="373" r:id="rId11"/>
    <p:sldId id="367" r:id="rId12"/>
    <p:sldId id="368" r:id="rId13"/>
    <p:sldId id="376" r:id="rId14"/>
    <p:sldId id="37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81A320-55C1-DBBB-427E-CFB6FF24002C}" name="Sterren, Klaas van der (RWS WVL)" initials="KS" userId="S::KLAAS.VANDER.STERREN@rws.nl::cfc47af4-b6a2-4b25-9d16-625b0f3a42f8" providerId="AD"/>
  <p188:author id="{32094FDE-ED6E-1571-1D0D-AC1802055EAF}" name="Dijk, Jennifer van (RWS WVL)" initials="JD" userId="S::jennifer.van.dijk@rws.nl::da7ab6e4-aa4d-4af6-bc47-a7dfc48a9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al, Stefan van der (WVL)" initials="WSvd(" lastIdx="14" clrIdx="9">
    <p:extLst>
      <p:ext uri="{19B8F6BF-5375-455C-9EA6-DF929625EA0E}">
        <p15:presenceInfo xmlns:p15="http://schemas.microsoft.com/office/powerpoint/2012/main" userId="S-1-5-21-1046319769-833967741-3563887046-561699" providerId="AD"/>
      </p:ext>
    </p:extLst>
  </p:cmAuthor>
  <p:cmAuthor id="11" name="Geffen, Lisanne van (WVL)" initials="GLv(" lastIdx="14" clrIdx="10">
    <p:extLst>
      <p:ext uri="{19B8F6BF-5375-455C-9EA6-DF929625EA0E}">
        <p15:presenceInfo xmlns:p15="http://schemas.microsoft.com/office/powerpoint/2012/main" userId="Geffen, Lisanne van (WVL)" providerId="None"/>
      </p:ext>
    </p:extLst>
  </p:cmAuthor>
  <p:cmAuthor id="12" name="Naomi Naus" initials="NN" lastIdx="6" clrIdx="11">
    <p:extLst>
      <p:ext uri="{19B8F6BF-5375-455C-9EA6-DF929625EA0E}">
        <p15:presenceInfo xmlns:p15="http://schemas.microsoft.com/office/powerpoint/2012/main" userId="S::naomi.naus@tappan.nl::171b1a9b-ea4d-4e8b-b68c-e2c2941fe77e" providerId="AD"/>
      </p:ext>
    </p:extLst>
  </p:cmAuthor>
  <p:cmAuthor id="13" name="Egmond, Ingeborg van (WVL)" initials="EIv(" lastIdx="3" clrIdx="12">
    <p:extLst>
      <p:ext uri="{19B8F6BF-5375-455C-9EA6-DF929625EA0E}">
        <p15:presenceInfo xmlns:p15="http://schemas.microsoft.com/office/powerpoint/2012/main" userId="S-1-5-21-1046319769-833967741-3563887046-65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E1EDDB"/>
    <a:srgbClr val="C3DBB6"/>
    <a:srgbClr val="F6D4B2"/>
    <a:srgbClr val="FBEAD9"/>
    <a:srgbClr val="E17000"/>
    <a:srgbClr val="164A7C"/>
    <a:srgbClr val="3EB0F1"/>
    <a:srgbClr val="007BC7"/>
    <a:srgbClr val="D9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7C6B5-4830-344F-037B-66ACF9AAA323}" v="49" dt="2026-02-04T15:46:56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55934" autoAdjust="0"/>
  </p:normalViewPr>
  <p:slideViewPr>
    <p:cSldViewPr snapToGrid="0">
      <p:cViewPr varScale="1">
        <p:scale>
          <a:sx n="35" d="100"/>
          <a:sy n="35" d="100"/>
        </p:scale>
        <p:origin x="192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0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40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1D9E-6594-E49B-303D-3AC103E3E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995FAC5-42A8-07EC-04CD-A3B06CB5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A54D5D-4D49-48BB-1C4F-E575EFDA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3068B9-7508-D8FB-2322-16A601781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12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5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C444A-4D65-3381-0916-50EE647E1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DF8641-6311-58FD-91D6-D60DFE474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9B76CEA-CF90-118E-D0F8-F5872D8E5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CA6F24-9CE7-D261-CDC2-B48BD630F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48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Hebben we ze allemaal nu? Aanvullen op sheet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5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00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6A143-371C-27DA-E72E-B507FB4D2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35D0FB-C899-564D-C2A5-CBA320E21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F7C2F85-7641-C63A-020A-ACBA61627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49A9E5-8740-BC81-A94C-9265AA290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60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53C4C-8318-A7C2-133B-90D0B407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356076-3445-285F-70B6-4F483480B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2009F4-FFFC-D40E-CFFE-A884F3B81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C7080B-5038-A8FC-4230-C26C12AF7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99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80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3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1F17B9-6B97-4147-B51D-630BBBE1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979" y="0"/>
            <a:ext cx="4155032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E79A161-2329-494F-9031-02BC97B2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1030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C66A59AC-C451-844D-A6EC-0735B9139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445DD60A-352A-8043-83D5-5EF3757C9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3779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6493752-CCDE-D445-8A31-AC6193628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7845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000" y="-448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0341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41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391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11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985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54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41122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C3DBB6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870C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5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84FA6CA-431B-1645-B124-11F36709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933971D8-05E9-B345-A04D-9441EF72E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5568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9" r:id="rId2"/>
    <p:sldLayoutId id="2147483743" r:id="rId3"/>
    <p:sldLayoutId id="2147483747" r:id="rId4"/>
    <p:sldLayoutId id="2147483748" r:id="rId5"/>
    <p:sldLayoutId id="2147483746" r:id="rId6"/>
    <p:sldLayoutId id="2147483731" r:id="rId7"/>
    <p:sldLayoutId id="2147483652" r:id="rId8"/>
    <p:sldLayoutId id="2147483737" r:id="rId9"/>
    <p:sldLayoutId id="2147483740" r:id="rId10"/>
    <p:sldLayoutId id="2147483738" r:id="rId11"/>
    <p:sldLayoutId id="2147483741" r:id="rId12"/>
    <p:sldLayoutId id="2147483729" r:id="rId13"/>
    <p:sldLayoutId id="214748374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39870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1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1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1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10000"/>
        </a:lnSpc>
        <a:spcBef>
          <a:spcPts val="600"/>
        </a:spcBef>
        <a:buClr>
          <a:srgbClr val="39870C"/>
        </a:buClr>
        <a:buFont typeface="Verdana" panose="020B0604030504040204" pitchFamily="34" charset="0"/>
        <a:buChar char="–"/>
        <a:defRPr sz="1600" kern="1200">
          <a:solidFill>
            <a:srgbClr val="39870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rgbClr val="39870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 dirty="0">
                <a:ea typeface="+mn-lt"/>
                <a:cs typeface="+mn-lt"/>
              </a:rPr>
              <a:t>HOW-Afvalpreventie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dirty="0">
                <a:ea typeface="Verdana"/>
              </a:rPr>
              <a:t>Module 3</a:t>
            </a:r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D2AB662-FFC4-FC05-FA6E-34732005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/>
          <a:stretch/>
        </p:blipFill>
        <p:spPr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84A3211-8B71-3FB1-900D-1F02E7D1F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125" y="2357604"/>
            <a:ext cx="11562000" cy="3964060"/>
          </a:xfrm>
        </p:spPr>
        <p:txBody>
          <a:bodyPr>
            <a:normAutofit/>
          </a:bodyPr>
          <a:lstStyle/>
          <a:p>
            <a:r>
              <a:rPr lang="nl-NL" dirty="0"/>
              <a:t>Stap 1: Check wat je echt nodig hebt</a:t>
            </a:r>
          </a:p>
          <a:p>
            <a:r>
              <a:rPr lang="nl-NL" dirty="0"/>
              <a:t>Stap 2: Slim inkopen en materiaal delen</a:t>
            </a:r>
          </a:p>
          <a:p>
            <a:r>
              <a:rPr lang="nl-NL" dirty="0"/>
              <a:t>Stap 3: Merk attributen voor herkenning</a:t>
            </a:r>
          </a:p>
          <a:p>
            <a:r>
              <a:rPr lang="nl-NL" dirty="0"/>
              <a:t>Stap 4: Organiseer een gezamenlijke ruil- of geefbeurs</a:t>
            </a:r>
          </a:p>
          <a:p>
            <a:r>
              <a:rPr lang="nl-NL" dirty="0"/>
              <a:t>Stap 5: Verken inzamelinitiatieven zoals de Sportspullenbank of </a:t>
            </a:r>
            <a:r>
              <a:rPr lang="nl-NL" dirty="0" err="1"/>
              <a:t>ClubHub</a:t>
            </a:r>
            <a:endParaRPr lang="nl-NL" dirty="0"/>
          </a:p>
          <a:p>
            <a:r>
              <a:rPr lang="nl-NL" dirty="0"/>
              <a:t>Stap 6: Kies circulaire materialen bij vervanging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0174959-C1A7-7032-6523-F07AD6F8D8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4B3CC1-DB00-41F6-3514-0CE9794C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Inkoop sportattributen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1F8A5E-358C-5B1D-92DB-711617B4A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80" y="1536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3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400C9-4F1D-8B6F-4B4B-00B1142A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7AD0EC-FBB0-1D9B-BB67-05A98A0BE4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dirty="0">
              <a:latin typeface="Apto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dirty="0">
                <a:latin typeface="Verdana"/>
                <a:ea typeface="Open Sans"/>
                <a:cs typeface="Open Sans"/>
              </a:rPr>
              <a:t>Vul in het </a:t>
            </a:r>
            <a:r>
              <a:rPr lang="nl-NL" dirty="0">
                <a:ea typeface="+mn-lt"/>
                <a:cs typeface="+mn-lt"/>
              </a:rPr>
              <a:t>format </a:t>
            </a:r>
            <a:r>
              <a:rPr lang="nl-NL" dirty="0">
                <a:latin typeface="Verdana"/>
                <a:ea typeface="Verdana"/>
                <a:cs typeface="Open Sans"/>
              </a:rPr>
              <a:t>'maak duurzame keuzes' in</a:t>
            </a:r>
            <a:r>
              <a:rPr lang="nl-NL" dirty="0">
                <a:latin typeface="Verdana"/>
                <a:ea typeface="Open Sans"/>
                <a:cs typeface="Open Sans"/>
              </a:rPr>
              <a:t> welke mogelijke stappen jouw sportvereniging kan nemen om afval te reduceren rondom de volgende thema’s:</a:t>
            </a:r>
          </a:p>
          <a:p>
            <a:pPr marL="316230" indent="-316230">
              <a:buFont typeface="Arial"/>
            </a:pPr>
            <a:r>
              <a:rPr lang="nl-NL" dirty="0">
                <a:latin typeface="Verdana"/>
                <a:ea typeface="Open Sans"/>
                <a:cs typeface="Open Sans"/>
              </a:rPr>
              <a:t>Drinkbekers</a:t>
            </a:r>
          </a:p>
          <a:p>
            <a:pPr marL="316230" indent="-316230">
              <a:buFont typeface="Arial"/>
            </a:pPr>
            <a:r>
              <a:rPr lang="nl-NL" dirty="0">
                <a:latin typeface="Verdana"/>
                <a:ea typeface="Open Sans"/>
                <a:cs typeface="Open Sans"/>
              </a:rPr>
              <a:t>Plastic wegwerpartikelen in de kantine</a:t>
            </a:r>
          </a:p>
          <a:p>
            <a:pPr marL="316230" indent="-316230">
              <a:buFont typeface="Arial"/>
            </a:pPr>
            <a:r>
              <a:rPr lang="nl-NL" dirty="0">
                <a:latin typeface="Verdana"/>
                <a:ea typeface="Open Sans"/>
                <a:cs typeface="Open Sans"/>
              </a:rPr>
              <a:t>Rookvrije accommodaties</a:t>
            </a:r>
          </a:p>
          <a:p>
            <a:pPr marL="316230" indent="-316230">
              <a:buFont typeface="Arial"/>
            </a:pPr>
            <a:r>
              <a:rPr lang="nl-NL" dirty="0">
                <a:latin typeface="Verdana"/>
                <a:ea typeface="Open Sans"/>
                <a:cs typeface="Open Sans"/>
              </a:rPr>
              <a:t>Sportmaterialen</a:t>
            </a:r>
          </a:p>
          <a:p>
            <a:pPr marL="316230" indent="-316230">
              <a:buFont typeface="Arial"/>
            </a:pPr>
            <a:r>
              <a:rPr lang="nl-NL" dirty="0">
                <a:latin typeface="Verdana"/>
                <a:ea typeface="Open Sans"/>
                <a:cs typeface="Open Sans"/>
              </a:rPr>
              <a:t>Sportattribute</a:t>
            </a:r>
            <a:r>
              <a:rPr lang="nl-NL" dirty="0">
                <a:latin typeface="Open Sans"/>
                <a:ea typeface="Open Sans"/>
                <a:cs typeface="Open Sans"/>
              </a:rPr>
              <a:t>n</a:t>
            </a:r>
          </a:p>
          <a:p>
            <a:pPr marL="0" indent="0">
              <a:buNone/>
            </a:pPr>
            <a:endParaRPr lang="nl-NL" dirty="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1300" dirty="0">
              <a:latin typeface="Open Sans"/>
              <a:ea typeface="Open Sans"/>
              <a:cs typeface="Open Sans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314564-3DA6-F542-0B76-8C57CF66D5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EFEFD-0EEB-B0C0-33C4-879FBEF0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Opdracht </a:t>
            </a:r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2D80F4-525A-CDB8-BC3A-A7C93A7B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75" y="316459"/>
            <a:ext cx="2929925" cy="20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5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3F49C0-8DAD-6F9E-BC41-97F52B57AE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6832FE-2856-001F-B278-3147E0910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/>
            <a:r>
              <a:rPr lang="nl-NL" dirty="0">
                <a:ea typeface="+mn-lt"/>
                <a:cs typeface="+mn-lt"/>
              </a:rPr>
              <a:t>Drinkbekers </a:t>
            </a:r>
          </a:p>
          <a:p>
            <a:pPr marL="316230" indent="-316230"/>
            <a:r>
              <a:rPr lang="nl-NL">
                <a:ea typeface="+mn-lt"/>
                <a:cs typeface="+mn-lt"/>
              </a:rPr>
              <a:t>Plastics voor eenmalig gebruik in </a:t>
            </a:r>
            <a:r>
              <a:rPr lang="nl-NL" dirty="0">
                <a:ea typeface="+mn-lt"/>
                <a:cs typeface="+mn-lt"/>
              </a:rPr>
              <a:t>de kantine </a:t>
            </a:r>
            <a:endParaRPr lang="nl-NL" dirty="0"/>
          </a:p>
          <a:p>
            <a:pPr marL="316230" indent="-316230"/>
            <a:r>
              <a:rPr lang="nl-NL" dirty="0">
                <a:ea typeface="+mn-lt"/>
                <a:cs typeface="+mn-lt"/>
              </a:rPr>
              <a:t>Rookvrije accommodaties </a:t>
            </a:r>
            <a:endParaRPr lang="nl-NL" dirty="0"/>
          </a:p>
          <a:p>
            <a:pPr marL="316230" indent="-316230"/>
            <a:r>
              <a:rPr lang="nl-NL">
                <a:ea typeface="+mn-lt"/>
                <a:cs typeface="+mn-lt"/>
              </a:rPr>
              <a:t>Sportkleding </a:t>
            </a:r>
            <a:endParaRPr lang="nl-NL"/>
          </a:p>
          <a:p>
            <a:pPr marL="316230" indent="-316230"/>
            <a:r>
              <a:rPr lang="nl-NL" dirty="0">
                <a:ea typeface="+mn-lt"/>
                <a:cs typeface="+mn-lt"/>
              </a:rPr>
              <a:t>Sportattributen </a:t>
            </a:r>
            <a:endParaRPr lang="nl-NL">
              <a:ea typeface="+mn-lt"/>
              <a:cs typeface="+mn-l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BC8EB3-5204-6FC7-2A01-8BA09ADA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5 thema’s </a:t>
            </a:r>
            <a:endParaRPr lang="nl-NL"/>
          </a:p>
        </p:txBody>
      </p:sp>
      <p:pic>
        <p:nvPicPr>
          <p:cNvPr id="7" name="Afbeelding 6" descr="Foto van een herbuikbare beker">
            <a:extLst>
              <a:ext uri="{FF2B5EF4-FFF2-40B4-BE49-F238E27FC236}">
                <a16:creationId xmlns:a16="http://schemas.microsoft.com/office/drawing/2014/main" id="{881661E1-0BF2-37DE-A0FF-277903E25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2" y="1409075"/>
            <a:ext cx="5373613" cy="35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AFDA-C00F-2EBA-C76B-AE468B5A2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BEB6A2-7A12-BE0E-8991-E6E499F573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  <a:buChar char="-"/>
            </a:pPr>
            <a:r>
              <a:rPr lang="nl-NL" dirty="0">
                <a:latin typeface="Aptos"/>
              </a:rPr>
              <a:t>Heel veel impact op hoeveelheid afval</a:t>
            </a:r>
            <a:endParaRPr lang="en-US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  <a:buChar char="-"/>
            </a:pPr>
            <a:r>
              <a:rPr lang="nl-NL" dirty="0">
                <a:latin typeface="Aptos"/>
              </a:rPr>
              <a:t>Sinds 1 januari 2024 is het voor sportverenigingen verboden om plastic (of </a:t>
            </a:r>
            <a:r>
              <a:rPr lang="nl-NL" err="1">
                <a:latin typeface="Aptos"/>
              </a:rPr>
              <a:t>plasticbevattende</a:t>
            </a:r>
            <a:r>
              <a:rPr lang="nl-NL" dirty="0">
                <a:latin typeface="Aptos"/>
              </a:rPr>
              <a:t>) </a:t>
            </a:r>
            <a:r>
              <a:rPr lang="nl-NL">
                <a:latin typeface="Aptos"/>
              </a:rPr>
              <a:t>wegwerpbekers, -bakjes o</a:t>
            </a:r>
            <a:r>
              <a:rPr lang="nl-NL" dirty="0">
                <a:latin typeface="Aptos"/>
                <a:ea typeface="+mn-lt"/>
                <a:cs typeface="+mn-lt"/>
              </a:rPr>
              <a:t>f</a:t>
            </a:r>
            <a:r>
              <a:rPr lang="nl-NL">
                <a:latin typeface="Aptos"/>
                <a:ea typeface="Verdana"/>
              </a:rPr>
              <a:t> -borden</a:t>
            </a:r>
            <a:r>
              <a:rPr lang="nl-NL">
                <a:latin typeface="Aptos"/>
              </a:rPr>
              <a:t> te gebruiken voor eenmalig gebruik.</a:t>
            </a:r>
            <a:endParaRPr lang="en-US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dirty="0">
              <a:latin typeface="Apto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b="1" dirty="0">
                <a:latin typeface="Aptos"/>
              </a:rPr>
              <a:t>Welk wegwerp plastic is er binnen een sportvereniging?</a:t>
            </a:r>
            <a:endParaRPr lang="en-US" b="1" dirty="0">
              <a:latin typeface="Aptos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79A4EA-E96B-AA93-3580-2B90140103A5}"/>
              </a:ext>
            </a:extLst>
          </p:cNvPr>
          <p:cNvSpPr txBox="1"/>
          <p:nvPr/>
        </p:nvSpPr>
        <p:spPr>
          <a:xfrm>
            <a:off x="630000" y="1239399"/>
            <a:ext cx="764404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600">
                <a:latin typeface="+mj-lt"/>
                <a:ea typeface="+mj-lt"/>
                <a:cs typeface="+mj-lt"/>
              </a:rPr>
              <a:t>Plastics voor eenmalig gebruik </a:t>
            </a:r>
            <a:endParaRPr lang="nl-NL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101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904C446-623B-EAD4-761C-6DC032E84B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>
                <a:latin typeface="Aptos"/>
              </a:rPr>
              <a:t>Koffie en thee bekers (papier met </a:t>
            </a:r>
            <a:r>
              <a:rPr lang="nl-NL" sz="2800" dirty="0">
                <a:latin typeface="Aptos"/>
              </a:rPr>
              <a:t>plastic coating)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Plastic wegwerp bekers voor bier en frisdrank (kantine en kleedkamer)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Plastic snack verpakkingen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err="1">
                <a:latin typeface="Aptos"/>
              </a:rPr>
              <a:t>Cupjes</a:t>
            </a:r>
            <a:r>
              <a:rPr lang="nl-NL" sz="2800" dirty="0">
                <a:latin typeface="Aptos"/>
              </a:rPr>
              <a:t> voor koffiemelk en honing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Kleine (mono) verpakkingen mayonaise en andere sauzen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22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22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2200" dirty="0">
              <a:latin typeface="Aptos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1156045-47C5-069F-F601-C890760C51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Servies en bestek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Plastic verpakkingen van voorverpakte broodjes, tosti's etc.</a:t>
            </a:r>
            <a:endParaRPr lang="en-US" sz="2800" dirty="0" err="1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Flesjes water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Rietjes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Versieringen zoals ballonnen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latin typeface="Aptos"/>
              </a:rPr>
              <a:t>…..</a:t>
            </a:r>
            <a:endParaRPr lang="en-US" sz="2800" dirty="0">
              <a:latin typeface="Aptos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6ED1DC7-9041-4F60-D30D-2A4DF4AF8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0E88CC8-41BA-AD27-9087-3F0CCB1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Soorten wegwerpplastic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42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15AB9E-F83D-1350-078F-6EE05C07AB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2800" dirty="0">
              <a:latin typeface="Apto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latin typeface="Aptos"/>
              </a:rPr>
              <a:t>Stap 1: schrijf alle mogelijke redenen op waarom het </a:t>
            </a:r>
            <a:r>
              <a:rPr lang="nl-NL" sz="2800" b="1" dirty="0">
                <a:latin typeface="Aptos"/>
              </a:rPr>
              <a:t>NIET </a:t>
            </a:r>
            <a:r>
              <a:rPr lang="nl-NL" sz="2800" dirty="0">
                <a:latin typeface="Aptos"/>
              </a:rPr>
              <a:t>lukt om wegwerp plastic te verbannen in de eerste kolom.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latin typeface="Apto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latin typeface="Aptos"/>
              </a:rPr>
              <a:t>Of waarom de overstap naar herbruikbare bekers moeizaam verloopt.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latin typeface="Apto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latin typeface="Aptos"/>
              </a:rPr>
              <a:t>Ga los!</a:t>
            </a:r>
            <a:endParaRPr lang="en-US" sz="28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2800" dirty="0">
              <a:latin typeface="Apto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latin typeface="Aptos"/>
              </a:rPr>
              <a:t>Je hebt precies 7.5 minuut</a:t>
            </a: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5C1EDF-8118-D044-E14A-F6EE1367A6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84CEAE-91B0-8075-9440-3669CE4B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Opdracht </a:t>
            </a:r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91015-0F99-6FB7-99DC-A9F86DBAF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00" y="316459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BDD67-9335-3963-DE80-A0D16656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10753B-0D37-112A-A36C-19607EF7D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" y="2990241"/>
            <a:ext cx="10922400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sz="2800" dirty="0">
                <a:latin typeface="Aptos"/>
              </a:rPr>
              <a:t>Stap 2: schrijf achter de redenen van de andere groep mogelijke oplossingen en alternatieven</a:t>
            </a:r>
          </a:p>
          <a:p>
            <a:pPr marL="0" indent="0">
              <a:buNone/>
            </a:pPr>
            <a:endParaRPr lang="nl-NL" sz="2800" dirty="0">
              <a:latin typeface="Aptos"/>
            </a:endParaRPr>
          </a:p>
          <a:p>
            <a:pPr marL="0" indent="0">
              <a:buNone/>
            </a:pPr>
            <a:r>
              <a:rPr lang="nl-NL" sz="2800" dirty="0">
                <a:latin typeface="Aptos"/>
              </a:rPr>
              <a:t>Neem je tijd en ben zo volledig mogelijk.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C9DC39-4521-B6C0-282D-97FC3081505D}"/>
              </a:ext>
            </a:extLst>
          </p:cNvPr>
          <p:cNvSpPr txBox="1"/>
          <p:nvPr/>
        </p:nvSpPr>
        <p:spPr>
          <a:xfrm>
            <a:off x="630000" y="1239399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+mj-lt"/>
                <a:ea typeface="+mj-lt"/>
                <a:cs typeface="+mj-lt"/>
              </a:rPr>
              <a:t>Wisselen</a:t>
            </a:r>
            <a:endParaRPr lang="nl-NL" sz="3600" dirty="0"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2690A3-230D-1BFA-2FB3-A33955B1F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00" y="151567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6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71B9-4CA8-7857-841A-52F64BB5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53CC838-2061-A762-2AF3-466DBB22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297076" cy="1059431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Aptos Display"/>
              </a:rPr>
              <a:t>Bespreken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520B7B1D-C1B2-5A53-068D-ED397ADB24E7}"/>
              </a:ext>
            </a:extLst>
          </p:cNvPr>
          <p:cNvSpPr txBox="1">
            <a:spLocks/>
          </p:cNvSpPr>
          <p:nvPr/>
        </p:nvSpPr>
        <p:spPr>
          <a:xfrm>
            <a:off x="6552000" y="2350800"/>
            <a:ext cx="5000400" cy="3964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16800" indent="-316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39870C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>
              <a:ea typeface="Verdana"/>
            </a:endParaRPr>
          </a:p>
        </p:txBody>
      </p:sp>
      <p:pic>
        <p:nvPicPr>
          <p:cNvPr id="6" name="Tijdelijke aanduiding voor afbeelding 10">
            <a:extLst>
              <a:ext uri="{FF2B5EF4-FFF2-40B4-BE49-F238E27FC236}">
                <a16:creationId xmlns:a16="http://schemas.microsoft.com/office/drawing/2014/main" id="{F96D89E3-D968-EFF1-C1A5-5726F12A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197223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FB76847-7DDA-D9D5-921A-B37E8663F6B1}"/>
              </a:ext>
            </a:extLst>
          </p:cNvPr>
          <p:cNvSpPr txBox="1"/>
          <p:nvPr/>
        </p:nvSpPr>
        <p:spPr>
          <a:xfrm>
            <a:off x="6293225" y="2350800"/>
            <a:ext cx="5259175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r>
              <a:rPr lang="nl-NL" sz="3200" dirty="0">
                <a:latin typeface="Aptos"/>
              </a:rPr>
              <a:t>Inhoud: welke oplossingen hebben jullie bedacht?</a:t>
            </a:r>
            <a:endParaRPr lang="en-US" sz="3200" dirty="0">
              <a:latin typeface="Aptos"/>
            </a:endParaRPr>
          </a:p>
          <a:p>
            <a:pPr marL="316230" indent="-316230">
              <a:lnSpc>
                <a:spcPct val="90000"/>
              </a:lnSpc>
              <a:spcBef>
                <a:spcPts val="1000"/>
              </a:spcBef>
            </a:pPr>
            <a:endParaRPr lang="nl-NL" sz="32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31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954B7EE-1A10-9766-3144-FE72E0935D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024" y="1816550"/>
            <a:ext cx="9744000" cy="457570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endParaRPr lang="nl-NL" dirty="0">
              <a:ea typeface="+mn-lt"/>
              <a:cs typeface="+mn-lt"/>
            </a:endParaRP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1 Creëer draagvlak</a:t>
            </a:r>
            <a:endParaRPr lang="nl-NL" sz="2800" dirty="0">
              <a:ea typeface="Verdana"/>
            </a:endParaRP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2 Stel beleid op</a:t>
            </a: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3 Communiceer actief</a:t>
            </a: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4 Verwijder rookvoorzieningen</a:t>
            </a: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5 Bied ondersteuning</a:t>
            </a:r>
            <a:endParaRPr lang="nl-NL" sz="2800" dirty="0">
              <a:ea typeface="Verdana"/>
            </a:endParaRP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6 Spreek rokers aan</a:t>
            </a:r>
            <a:endParaRPr lang="nl-NL" sz="2800" dirty="0">
              <a:ea typeface="Verdana"/>
            </a:endParaRPr>
          </a:p>
          <a:p>
            <a:pPr marL="182880" indent="-316230"/>
            <a:r>
              <a:rPr lang="nl-NL" sz="2800" dirty="0">
                <a:ea typeface="+mn-lt"/>
                <a:cs typeface="+mn-lt"/>
              </a:rPr>
              <a:t>Stap 7 Evalueer regelmatig</a:t>
            </a:r>
            <a:endParaRPr lang="nl-NL" sz="2800" dirty="0">
              <a:ea typeface="Verdana"/>
            </a:endParaRPr>
          </a:p>
          <a:p>
            <a:pPr marL="316230" indent="-316230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18268D9-49A7-188C-25C3-DF3EB6AFBA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949CE8-753D-81FA-5E5E-1997F76D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Rookvrije sportvereniging </a:t>
            </a: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470483-0973-F1F2-3DE4-D778EB988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7" y="450742"/>
            <a:ext cx="3314433" cy="33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CDFD19A-5651-C639-6B2D-9B815AF6E8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/>
            <a:r>
              <a:rPr lang="nl-NL" dirty="0">
                <a:ea typeface="+mn-lt"/>
                <a:cs typeface="+mn-lt"/>
              </a:rPr>
              <a:t>Stap 1: Ga na of nieuwe kleding écht nodig is 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>
                <a:ea typeface="+mn-lt"/>
                <a:cs typeface="+mn-lt"/>
              </a:rPr>
              <a:t>Stap 2: Schaf gericht en in beperkte mate aan </a:t>
            </a:r>
            <a:endParaRPr lang="nl-NL" dirty="0"/>
          </a:p>
          <a:p>
            <a:pPr marL="316230" indent="-316230"/>
            <a:r>
              <a:rPr lang="nl-NL">
                <a:ea typeface="+mn-lt"/>
                <a:cs typeface="+mn-lt"/>
              </a:rPr>
              <a:t>Stap 3: Maak kleding herkenbaar en persoonlijk (maar bij voorkeur geen namen op shirts) </a:t>
            </a:r>
            <a:endParaRPr lang="nl-NL" dirty="0"/>
          </a:p>
          <a:p>
            <a:pPr marL="316230" indent="-316230"/>
            <a:r>
              <a:rPr lang="nl-NL" dirty="0">
                <a:ea typeface="+mn-lt"/>
                <a:cs typeface="+mn-lt"/>
              </a:rPr>
              <a:t>Stap 4: Geef kleding een tweede kans </a:t>
            </a:r>
            <a:endParaRPr lang="nl-NL" dirty="0"/>
          </a:p>
          <a:p>
            <a:pPr marL="316230" indent="-316230"/>
            <a:r>
              <a:rPr lang="nl-NL" dirty="0">
                <a:ea typeface="+mn-lt"/>
                <a:cs typeface="+mn-lt"/>
              </a:rPr>
              <a:t>Stap 5: Maak gebruik van UPV Textiel </a:t>
            </a:r>
            <a:endParaRPr lang="nl-NL" dirty="0"/>
          </a:p>
          <a:p>
            <a:pPr marL="316230" indent="-316230"/>
            <a:r>
              <a:rPr lang="nl-NL" dirty="0">
                <a:ea typeface="+mn-lt"/>
                <a:cs typeface="+mn-lt"/>
              </a:rPr>
              <a:t>Stap 6: Kies circulair bij nieuwe aankopen (merk: CIRCULR)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088DB80-BFF6-E421-FF9B-0FD9AA026B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2BEA04-AD80-345C-0EE4-AECB6F3F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Sportkleding </a:t>
            </a:r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CCFD9E-AA34-2752-02FD-3EB4C35B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73" y="275664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13921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240205 leeg sjabloon presentatie CEenA tijdelijk.potx" id="{B688D94E-C493-408D-BDB7-1B430FD194C3}" vid="{37B37171-8B16-49DC-8CF6-C001A6D1CC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3aeb2-f2e9-4433-81c6-7170ba198248">
      <Terms xmlns="http://schemas.microsoft.com/office/infopath/2007/PartnerControls"/>
    </lcf76f155ced4ddcb4097134ff3c332f>
    <TaxCatchAll xmlns="4d7f0f71-5fcf-461b-91fd-1256954549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046071A294C86BF3CE821302851" ma:contentTypeVersion="23" ma:contentTypeDescription="Een nieuw document maken." ma:contentTypeScope="" ma:versionID="ebdda74e49433226de926bfc3c6582e2">
  <xsd:schema xmlns:xsd="http://www.w3.org/2001/XMLSchema" xmlns:xs="http://www.w3.org/2001/XMLSchema" xmlns:p="http://schemas.microsoft.com/office/2006/metadata/properties" xmlns:ns2="2f23aeb2-f2e9-4433-81c6-7170ba198248" xmlns:ns3="4d7f0f71-5fcf-461b-91fd-1256954549a4" targetNamespace="http://schemas.microsoft.com/office/2006/metadata/properties" ma:root="true" ma:fieldsID="95964d334e55520bed0b74b9fc2d10e5" ns2:_="" ns3:_="">
    <xsd:import namespace="2f23aeb2-f2e9-4433-81c6-7170ba198248"/>
    <xsd:import namespace="4d7f0f71-5fcf-461b-91fd-125695454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aeb2-f2e9-4433-81c6-7170ba198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f20db4-f40b-4ae0-9eba-8917ff563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0f71-5fcf-461b-91fd-125695454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dd684-885f-4c60-81b0-62060ed92780}" ma:internalName="TaxCatchAll" ma:showField="CatchAllData" ma:web="4d7f0f71-5fcf-461b-91fd-125695454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5DEE4-FCEC-4A4A-B393-C54D3BEDDA7D}">
  <ds:schemaRefs>
    <ds:schemaRef ds:uri="2f23aeb2-f2e9-4433-81c6-7170ba198248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4d7f0f71-5fcf-461b-91fd-1256954549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1682C-C2DA-40F6-9942-FC27F7143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FDB4A9-CB93-473C-A7F9-6C474972F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3aeb2-f2e9-4433-81c6-7170ba198248"/>
    <ds:schemaRef ds:uri="4d7f0f71-5fcf-461b-91fd-12569545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679369-ec78-4a59-ab07-fddc1793e496}" enabled="1" method="Privilege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13190</TotalTime>
  <Words>415</Words>
  <Application>Microsoft Office PowerPoint</Application>
  <PresentationFormat>Breedbeeld</PresentationFormat>
  <Paragraphs>94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Open Sans</vt:lpstr>
      <vt:lpstr>Verdana</vt:lpstr>
      <vt:lpstr>Wingdings</vt:lpstr>
      <vt:lpstr>RWS 16:9 NL</vt:lpstr>
      <vt:lpstr>Module 3</vt:lpstr>
      <vt:lpstr>5 thema’s </vt:lpstr>
      <vt:lpstr>PowerPoint-presentatie</vt:lpstr>
      <vt:lpstr>Soorten wegwerpplastic </vt:lpstr>
      <vt:lpstr>Opdracht </vt:lpstr>
      <vt:lpstr>PowerPoint-presentatie</vt:lpstr>
      <vt:lpstr>Bespreken</vt:lpstr>
      <vt:lpstr>Rookvrije sportvereniging </vt:lpstr>
      <vt:lpstr>Sportkleding </vt:lpstr>
      <vt:lpstr>Inkoop sportattributen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Naus</dc:creator>
  <dc:description>Template by Orange Pepper_x000d_
2018</dc:description>
  <cp:lastModifiedBy>Dijk, Jennifer van (RWS WVL)</cp:lastModifiedBy>
  <cp:revision>378</cp:revision>
  <dcterms:created xsi:type="dcterms:W3CDTF">2021-02-22T10:08:25Z</dcterms:created>
  <dcterms:modified xsi:type="dcterms:W3CDTF">2026-02-24T08:40:13Z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0x0101002BA06046071A294C86BF3CE821302851</vt:lpwstr>
  </property>
  <property fmtid="{D5CDD505-2E9C-101B-9397-08002B2CF9AE}" pid="3" name="Order">
    <vt:r8>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