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63" r:id="rId6"/>
    <p:sldId id="364" r:id="rId7"/>
    <p:sldId id="361" r:id="rId8"/>
    <p:sldId id="366" r:id="rId9"/>
    <p:sldId id="367" r:id="rId10"/>
    <p:sldId id="368" r:id="rId11"/>
    <p:sldId id="369" r:id="rId12"/>
    <p:sldId id="370" r:id="rId13"/>
    <p:sldId id="365" r:id="rId14"/>
    <p:sldId id="3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81A320-55C1-DBBB-427E-CFB6FF24002C}" name="Sterren, Klaas van der (RWS WVL)" initials="KS" userId="S::KLAAS.VANDER.STERREN@rws.nl::cfc47af4-b6a2-4b25-9d16-625b0f3a42f8" providerId="AD"/>
  <p188:author id="{32094FDE-ED6E-1571-1D0D-AC1802055EAF}" name="Dijk, Jennifer van (RWS WVL)" initials="JD" userId="S::jennifer.van.dijk@rws.nl::da7ab6e4-aa4d-4af6-bc47-a7dfc48a9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Wal, Stefan van der (WVL)" initials="WSvd(" lastIdx="14" clrIdx="9">
    <p:extLst>
      <p:ext uri="{19B8F6BF-5375-455C-9EA6-DF929625EA0E}">
        <p15:presenceInfo xmlns:p15="http://schemas.microsoft.com/office/powerpoint/2012/main" userId="S-1-5-21-1046319769-833967741-3563887046-561699" providerId="AD"/>
      </p:ext>
    </p:extLst>
  </p:cmAuthor>
  <p:cmAuthor id="11" name="Geffen, Lisanne van (WVL)" initials="GLv(" lastIdx="14" clrIdx="10">
    <p:extLst>
      <p:ext uri="{19B8F6BF-5375-455C-9EA6-DF929625EA0E}">
        <p15:presenceInfo xmlns:p15="http://schemas.microsoft.com/office/powerpoint/2012/main" userId="Geffen, Lisanne van (WVL)" providerId="None"/>
      </p:ext>
    </p:extLst>
  </p:cmAuthor>
  <p:cmAuthor id="12" name="Naomi Naus" initials="NN" lastIdx="6" clrIdx="11">
    <p:extLst>
      <p:ext uri="{19B8F6BF-5375-455C-9EA6-DF929625EA0E}">
        <p15:presenceInfo xmlns:p15="http://schemas.microsoft.com/office/powerpoint/2012/main" userId="S::naomi.naus@tappan.nl::171b1a9b-ea4d-4e8b-b68c-e2c2941fe77e" providerId="AD"/>
      </p:ext>
    </p:extLst>
  </p:cmAuthor>
  <p:cmAuthor id="13" name="Egmond, Ingeborg van (WVL)" initials="EIv(" lastIdx="3" clrIdx="12">
    <p:extLst>
      <p:ext uri="{19B8F6BF-5375-455C-9EA6-DF929625EA0E}">
        <p15:presenceInfo xmlns:p15="http://schemas.microsoft.com/office/powerpoint/2012/main" userId="S-1-5-21-1046319769-833967741-3563887046-65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E1EDDB"/>
    <a:srgbClr val="C3DBB6"/>
    <a:srgbClr val="F6D4B2"/>
    <a:srgbClr val="FBEAD9"/>
    <a:srgbClr val="E17000"/>
    <a:srgbClr val="164A7C"/>
    <a:srgbClr val="3EB0F1"/>
    <a:srgbClr val="007BC7"/>
    <a:srgbClr val="D9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795A6-CEF4-C5BB-C107-E30E13C587E8}" v="28" dt="2026-02-04T15:50:23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9"/>
  </p:normalViewPr>
  <p:slideViewPr>
    <p:cSldViewPr snapToGrid="0">
      <p:cViewPr varScale="1">
        <p:scale>
          <a:sx n="59" d="100"/>
          <a:sy n="59" d="100"/>
        </p:scale>
        <p:origin x="8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Kies een van de titelpagina’s.</a:t>
            </a:r>
          </a:p>
          <a:p>
            <a:r>
              <a:rPr lang="nl-NL"/>
              <a:t>Wil je een andere foto? Kies dan de titelpagina zonder foto en klik op het pictogram.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0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27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D9D2-C59E-3C26-9231-58425827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2D26253-C9A5-3C00-269F-ACF7BD3B8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F8A13E2-A232-4B1A-A5C2-25B437C9D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3266FE-6A30-D74C-172F-F799BEA7C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09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00B8-FD11-B9F8-6B02-4FDF89E6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CB3A9A-4F26-7C3C-8E95-1FDF32338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4D0704-0C87-CDB9-6B7E-9BDB05F6D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5BC286-25A7-9A6A-930E-D232197B8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68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30C36-2D93-8FD5-71ED-D0B3B9D9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8B93E8B-7955-B070-40A7-ECDF37D82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996325D-FAAE-E647-63E3-90505F00E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B410FD-11DA-2BC3-86D7-4D44C0191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98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1717D-B4F7-FE68-7360-45E4E7272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5646F65-86AA-4AB5-D57D-9BC16DE6F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70BF04-B157-233C-8213-75D3D5C41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C5C362-7142-84D2-8986-9C8586EE0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21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FD770-A97A-E8A6-9310-E2A68CB6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92AA126-7E39-EA33-1C01-3199B968E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4C70031-1E2D-9A54-AC52-8F77F9F5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B994EB-2AF6-50EC-5612-C3B34A1E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3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Datum presentatie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1F17B9-6B97-4147-B51D-630BBBE14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979" y="0"/>
            <a:ext cx="4155032" cy="1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E79A161-2329-494F-9031-02BC97B2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10304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C66A59AC-C451-844D-A6EC-0735B9139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445DD60A-352A-8043-83D5-5EF3757C9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37798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6493752-CCDE-D445-8A31-AC6193628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7845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000" y="-4484"/>
            <a:ext cx="6100143" cy="6862484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0341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41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3912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011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985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545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41122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C3DBB6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9870C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85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84FA6CA-431B-1645-B124-11F36709A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933971D8-05E9-B345-A04D-9441EF72E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5568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9" r:id="rId2"/>
    <p:sldLayoutId id="2147483743" r:id="rId3"/>
    <p:sldLayoutId id="2147483747" r:id="rId4"/>
    <p:sldLayoutId id="2147483748" r:id="rId5"/>
    <p:sldLayoutId id="2147483746" r:id="rId6"/>
    <p:sldLayoutId id="2147483731" r:id="rId7"/>
    <p:sldLayoutId id="2147483652" r:id="rId8"/>
    <p:sldLayoutId id="2147483737" r:id="rId9"/>
    <p:sldLayoutId id="2147483740" r:id="rId10"/>
    <p:sldLayoutId id="2147483738" r:id="rId11"/>
    <p:sldLayoutId id="2147483741" r:id="rId12"/>
    <p:sldLayoutId id="2147483729" r:id="rId13"/>
    <p:sldLayoutId id="214748374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39870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1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1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1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10000"/>
        </a:lnSpc>
        <a:spcBef>
          <a:spcPts val="600"/>
        </a:spcBef>
        <a:buClr>
          <a:srgbClr val="39870C"/>
        </a:buClr>
        <a:buFont typeface="Verdana" panose="020B0604030504040204" pitchFamily="34" charset="0"/>
        <a:buChar char="–"/>
        <a:defRPr sz="1600" kern="1200">
          <a:solidFill>
            <a:srgbClr val="39870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rgbClr val="39870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nemersplein.overheid.nl/wetten-en-regels/afval-scheid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fvalcirculair.nl/gedrag/pictogramm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l-NL">
                <a:ea typeface="Verdana"/>
              </a:rPr>
              <a:t>Afvalscheiding</a:t>
            </a:r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>
                <a:ea typeface="Verdana"/>
              </a:rPr>
              <a:t>Module 4</a:t>
            </a:r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EBB3A06E-65AE-ACB7-6775-C73E86FA6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/>
          <a:stretch/>
        </p:blipFill>
        <p:spPr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06C6902-C38F-1FB2-FE6A-73A388A66E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>
                <a:ea typeface="+mn-lt"/>
                <a:cs typeface="+mn-lt"/>
              </a:rPr>
              <a:t>Doel van de opdracht:</a:t>
            </a:r>
            <a:endParaRPr lang="nl-N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Doorloop het stappenplan en </a:t>
            </a:r>
            <a:r>
              <a:rPr lang="nl-NL" dirty="0">
                <a:latin typeface="Verdana"/>
                <a:ea typeface="Verdana"/>
                <a:cs typeface="Open Sans"/>
              </a:rPr>
              <a:t>t</a:t>
            </a:r>
            <a:r>
              <a:rPr lang="nl-NL" dirty="0">
                <a:latin typeface="Verdana"/>
                <a:ea typeface="Open Sans"/>
                <a:cs typeface="Open Sans"/>
              </a:rPr>
              <a:t>eken indien mogelijk een plattegrond </a:t>
            </a:r>
            <a:r>
              <a:rPr lang="nl-NL">
                <a:latin typeface="Verdana"/>
                <a:ea typeface="Open Sans"/>
                <a:cs typeface="Open Sans"/>
              </a:rPr>
              <a:t>van je sportvereniging (of binnenlocaties) om de bakken visueel in te </a:t>
            </a:r>
            <a:r>
              <a:rPr lang="nl-NL" dirty="0">
                <a:latin typeface="Verdana"/>
                <a:ea typeface="Open Sans"/>
                <a:cs typeface="Open Sans"/>
              </a:rPr>
              <a:t>tekenen. 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487C61-EE18-EAE6-3821-DD674497E1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687EB75-A276-25AF-955A-9F1E802E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ea typeface="Verdana"/>
              </a:rPr>
              <a:t>Afvalplan</a:t>
            </a:r>
          </a:p>
        </p:txBody>
      </p:sp>
    </p:spTree>
    <p:extLst>
      <p:ext uri="{BB962C8B-B14F-4D97-AF65-F5344CB8AC3E}">
        <p14:creationId xmlns:p14="http://schemas.microsoft.com/office/powerpoint/2010/main" val="329969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0C24A-5D84-59FC-83AB-939D7016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1E68F08-EDF5-4C42-1C23-32005E7C04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Doel van het </a:t>
            </a:r>
            <a:r>
              <a:rPr lang="nl-NL" dirty="0" err="1">
                <a:ea typeface="+mn-lt"/>
                <a:cs typeface="+mn-lt"/>
              </a:rPr>
              <a:t>spel</a:t>
            </a:r>
            <a:r>
              <a:rPr lang="nl-NL" dirty="0">
                <a:ea typeface="+mn-lt"/>
                <a:cs typeface="+mn-lt"/>
              </a:rPr>
              <a:t>: </a:t>
            </a:r>
          </a:p>
          <a:p>
            <a:pPr marL="0" indent="0">
              <a:buNone/>
            </a:pPr>
            <a:r>
              <a:rPr lang="nl-NL" dirty="0" err="1">
                <a:ea typeface="+mn-lt"/>
                <a:cs typeface="+mn-lt"/>
              </a:rPr>
              <a:t>Deelnemers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leren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spelenderwijs</a:t>
            </a:r>
            <a:r>
              <a:rPr lang="nl-NL" dirty="0">
                <a:ea typeface="+mn-lt"/>
                <a:cs typeface="+mn-lt"/>
              </a:rPr>
              <a:t> welk </a:t>
            </a:r>
            <a:r>
              <a:rPr lang="nl-NL" dirty="0" err="1">
                <a:ea typeface="+mn-lt"/>
                <a:cs typeface="+mn-lt"/>
              </a:rPr>
              <a:t>afval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welke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bak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hoort</a:t>
            </a:r>
            <a:r>
              <a:rPr lang="nl-NL" dirty="0">
                <a:ea typeface="+mn-lt"/>
                <a:cs typeface="+mn-lt"/>
              </a:rPr>
              <a:t> (PMD, papier, GFT, </a:t>
            </a:r>
            <a:r>
              <a:rPr lang="nl-NL" dirty="0" err="1">
                <a:ea typeface="+mn-lt"/>
                <a:cs typeface="+mn-lt"/>
              </a:rPr>
              <a:t>restafval</a:t>
            </a:r>
            <a:r>
              <a:rPr lang="nl-NL" dirty="0">
                <a:ea typeface="+mn-lt"/>
                <a:cs typeface="+mn-lt"/>
              </a:rPr>
              <a:t>), </a:t>
            </a:r>
            <a:r>
              <a:rPr lang="nl-NL" dirty="0" err="1">
                <a:ea typeface="+mn-lt"/>
                <a:cs typeface="+mn-lt"/>
              </a:rPr>
              <a:t>waarom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dat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belangrijk</a:t>
            </a:r>
            <a:r>
              <a:rPr lang="nl-NL" dirty="0">
                <a:ea typeface="+mn-lt"/>
                <a:cs typeface="+mn-lt"/>
              </a:rPr>
              <a:t> is </a:t>
            </a:r>
            <a:r>
              <a:rPr lang="nl-NL" dirty="0" err="1">
                <a:ea typeface="+mn-lt"/>
                <a:cs typeface="+mn-lt"/>
              </a:rPr>
              <a:t>en</a:t>
            </a:r>
            <a:r>
              <a:rPr lang="nl-NL" dirty="0">
                <a:ea typeface="+mn-lt"/>
                <a:cs typeface="+mn-lt"/>
              </a:rPr>
              <a:t> hoe </a:t>
            </a:r>
            <a:r>
              <a:rPr lang="nl-NL" dirty="0" err="1">
                <a:ea typeface="+mn-lt"/>
                <a:cs typeface="+mn-lt"/>
              </a:rPr>
              <a:t>zij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hun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sportclub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schoner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duurzamer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kunnen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houden</a:t>
            </a:r>
            <a:r>
              <a:rPr lang="nl-NL" dirty="0">
                <a:ea typeface="+mn-lt"/>
                <a:cs typeface="+mn-lt"/>
              </a:rPr>
              <a:t>.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F665A4-6BCA-5644-1684-F926A43941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BE8B4C-FE50-9D4F-D9E0-6A389375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ea typeface="Verdana"/>
              </a:rPr>
              <a:t>Afvalrace: "Scoor voor een Schone Club!!”</a:t>
            </a:r>
          </a:p>
        </p:txBody>
      </p:sp>
    </p:spTree>
    <p:extLst>
      <p:ext uri="{BB962C8B-B14F-4D97-AF65-F5344CB8AC3E}">
        <p14:creationId xmlns:p14="http://schemas.microsoft.com/office/powerpoint/2010/main" val="27074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15B26F3-FA27-B1F3-D40E-A161E02C67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/>
            <a:r>
              <a:rPr lang="nl-NL" dirty="0">
                <a:ea typeface="Verdana"/>
              </a:rPr>
              <a:t>Doel: Zoveel mogelijk voorkomen.</a:t>
            </a:r>
          </a:p>
          <a:p>
            <a:pPr marL="316230" indent="-316230"/>
            <a:r>
              <a:rPr lang="nl-NL" dirty="0">
                <a:ea typeface="Verdana"/>
              </a:rPr>
              <a:t>Reduceren, hergebruiken of voorkomen.</a:t>
            </a:r>
          </a:p>
          <a:p>
            <a:pPr marL="316230" indent="-316230"/>
            <a:r>
              <a:rPr lang="nl-NL" dirty="0">
                <a:ea typeface="Verdana"/>
              </a:rPr>
              <a:t>Laatste stap.... Afval scheiden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432B53-4430-5356-9DC2-788E417384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74901C-98C4-CA8D-9B7C-33A5243E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De volgende stap in afvalbeheer</a:t>
            </a:r>
            <a:endParaRPr lang="nl-NL" dirty="0"/>
          </a:p>
        </p:txBody>
      </p:sp>
      <p:pic>
        <p:nvPicPr>
          <p:cNvPr id="5" name="Afbeelding 4" descr="Deze visual laat het 5R model zien met refuse, reduce, reuse, recycle en recover..">
            <a:extLst>
              <a:ext uri="{FF2B5EF4-FFF2-40B4-BE49-F238E27FC236}">
                <a16:creationId xmlns:a16="http://schemas.microsoft.com/office/drawing/2014/main" id="{E7087FD4-DC6B-C5D1-4977-DA46734F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030" t="-2532" r="3030" b="2532"/>
          <a:stretch>
            <a:fillRect/>
          </a:stretch>
        </p:blipFill>
        <p:spPr>
          <a:xfrm>
            <a:off x="8056359" y="1817076"/>
            <a:ext cx="2579080" cy="38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240DFF-0E09-C829-2B2C-339C932E94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8D817C-167B-B1B1-A5CE-A53CF456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ea typeface="Verdana"/>
              </a:rPr>
              <a:t>Voorbeelden</a:t>
            </a:r>
          </a:p>
        </p:txBody>
      </p:sp>
      <p:pic>
        <p:nvPicPr>
          <p:cNvPr id="2" name="Tijdelijke aanduiding voor inhoud 1" descr="Afbeelding laat voorbeeld van afvalbakken voor gescheiden afval zien">
            <a:extLst>
              <a:ext uri="{FF2B5EF4-FFF2-40B4-BE49-F238E27FC236}">
                <a16:creationId xmlns:a16="http://schemas.microsoft.com/office/drawing/2014/main" id="{9C1BF744-6967-B10E-4306-6FAA349EA5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056" t="4680" r="6111" b="4433"/>
          <a:stretch>
            <a:fillRect/>
          </a:stretch>
        </p:blipFill>
        <p:spPr>
          <a:xfrm>
            <a:off x="4397781" y="2419185"/>
            <a:ext cx="3386230" cy="3817731"/>
          </a:xfrm>
          <a:prstGeom prst="rect">
            <a:avLst/>
          </a:prstGeom>
        </p:spPr>
      </p:pic>
      <p:pic>
        <p:nvPicPr>
          <p:cNvPr id="5" name="Afbeelding 4" descr="Afbeelding laat voorbeeld van afvalbakken voor gescheiden afval zien">
            <a:extLst>
              <a:ext uri="{FF2B5EF4-FFF2-40B4-BE49-F238E27FC236}">
                <a16:creationId xmlns:a16="http://schemas.microsoft.com/office/drawing/2014/main" id="{B56CD61A-C1EA-BC6C-2FA1-C913B010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077" y="2422767"/>
            <a:ext cx="3389924" cy="3810002"/>
          </a:xfrm>
          <a:prstGeom prst="rect">
            <a:avLst/>
          </a:prstGeom>
        </p:spPr>
      </p:pic>
      <p:pic>
        <p:nvPicPr>
          <p:cNvPr id="6" name="Afbeelding 5" descr="Afbeelding laat voorbeeld van afvalbakken voor gescheiden afval zien">
            <a:extLst>
              <a:ext uri="{FF2B5EF4-FFF2-40B4-BE49-F238E27FC236}">
                <a16:creationId xmlns:a16="http://schemas.microsoft.com/office/drawing/2014/main" id="{381B2956-E1C9-028B-9FC7-B1AFCB75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15" y="2427654"/>
            <a:ext cx="3380154" cy="38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sz="1600" dirty="0">
                <a:ea typeface="+mn-lt"/>
                <a:cs typeface="+mn-lt"/>
              </a:rPr>
              <a:t>Stap 1: Bepaal welke afvalstromen je gaat scheiden op basis van inzicht, wet, financiële voordelen </a:t>
            </a:r>
            <a:endParaRPr lang="nl-NL" sz="1600" dirty="0">
              <a:ea typeface="Verdana"/>
            </a:endParaRPr>
          </a:p>
          <a:p>
            <a:pPr marL="0" indent="0">
              <a:buNone/>
            </a:pPr>
            <a:r>
              <a:rPr lang="nl-NL" sz="1600" dirty="0">
                <a:ea typeface="+mn-lt"/>
                <a:cs typeface="+mn-lt"/>
              </a:rPr>
              <a:t>Stap 2: Bepaal de locaties van de afvalstromen: waar ontstaan de afvalstromen? </a:t>
            </a:r>
            <a:endParaRPr lang="nl-NL" sz="1600" dirty="0">
              <a:ea typeface="Verdana"/>
            </a:endParaRPr>
          </a:p>
          <a:p>
            <a:pPr marL="0" indent="0">
              <a:buNone/>
            </a:pPr>
            <a:r>
              <a:rPr lang="nl-NL" sz="1600" dirty="0">
                <a:ea typeface="+mn-lt"/>
                <a:cs typeface="+mn-lt"/>
              </a:rPr>
              <a:t>Stap 3: Ontwerp je afvalbakkenplan </a:t>
            </a:r>
            <a:endParaRPr lang="nl-NL" sz="1600" dirty="0">
              <a:ea typeface="Verdana"/>
            </a:endParaRPr>
          </a:p>
          <a:p>
            <a:pPr marL="0" indent="0">
              <a:buNone/>
            </a:pPr>
            <a:r>
              <a:rPr lang="nl-NL" sz="1600" dirty="0">
                <a:ea typeface="+mn-lt"/>
                <a:cs typeface="+mn-lt"/>
              </a:rPr>
              <a:t>Stap 4: De juiste afvalbak kiezen en vormgeven: positieve aanmoediging en let op openingen </a:t>
            </a:r>
            <a:endParaRPr lang="nl-NL" sz="1600" dirty="0">
              <a:ea typeface="Verdana"/>
            </a:endParaRPr>
          </a:p>
          <a:p>
            <a:pPr marL="0" indent="0">
              <a:buNone/>
            </a:pPr>
            <a:r>
              <a:rPr lang="nl-NL" sz="1600" dirty="0">
                <a:ea typeface="+mn-lt"/>
                <a:cs typeface="+mn-lt"/>
              </a:rPr>
              <a:t>Stap 5: De juiste inzamelaar voor de juiste fractie</a:t>
            </a: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Stappenplan</a:t>
            </a:r>
            <a:endParaRPr lang="nl-NL"/>
          </a:p>
        </p:txBody>
      </p:sp>
      <p:pic>
        <p:nvPicPr>
          <p:cNvPr id="2" name="Afbeelding 1" descr="Visual laat de verschillende kleuren en sybolen zien voor 6 verschillende stromen afval.">
            <a:extLst>
              <a:ext uri="{FF2B5EF4-FFF2-40B4-BE49-F238E27FC236}">
                <a16:creationId xmlns:a16="http://schemas.microsoft.com/office/drawing/2014/main" id="{231AC4F9-3274-D261-6E58-074493B95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73" b="2920"/>
          <a:stretch>
            <a:fillRect/>
          </a:stretch>
        </p:blipFill>
        <p:spPr>
          <a:xfrm>
            <a:off x="3044297" y="4488922"/>
            <a:ext cx="5658961" cy="14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0B4D6-2231-1425-266A-DB1E03462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01007DC-2F3A-14DF-B711-E4B7F8F368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1255312" cy="396406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2200" dirty="0">
                <a:ea typeface="+mn-lt"/>
                <a:cs typeface="+mn-lt"/>
              </a:rPr>
              <a:t>Stap 1: Bepaal welke afvalstromen je gaat scheiden op basis van inzicht, wet, financiële voordelen </a:t>
            </a:r>
            <a:endParaRPr lang="nl-NL" sz="2200" dirty="0">
              <a:ea typeface="Verdana"/>
            </a:endParaRPr>
          </a:p>
          <a:p>
            <a:pPr marL="316230" indent="-316230"/>
            <a:r>
              <a:rPr lang="nl-NL" sz="2200">
                <a:ea typeface="+mn-lt"/>
                <a:cs typeface="+mn-lt"/>
              </a:rPr>
              <a:t>Wettelijke verplichtingen (bv. glas, papier, karton) -</a:t>
            </a:r>
            <a:r>
              <a:rPr lang="nl-NL" dirty="0">
                <a:latin typeface="Aptos"/>
                <a:ea typeface="+mn-lt"/>
                <a:cs typeface="+mn-lt"/>
              </a:rPr>
              <a:t> </a:t>
            </a:r>
            <a:r>
              <a:rPr lang="nl-NL" dirty="0">
                <a:solidFill>
                  <a:srgbClr val="0000EE"/>
                </a:solidFill>
                <a:highlight>
                  <a:srgbClr val="FFFFFF"/>
                </a:highlight>
                <a:latin typeface="Aptos"/>
                <a:ea typeface="+mn-lt"/>
                <a:cs typeface="Segoe UI"/>
                <a:hlinkClick r:id="rId3"/>
              </a:rPr>
              <a:t>https://ondernemersplein.overheid.nl/wetten-en-regels/afval-scheiden/</a:t>
            </a:r>
            <a:endParaRPr lang="nl-NL" sz="2200">
              <a:solidFill>
                <a:srgbClr val="000000"/>
              </a:solidFill>
              <a:latin typeface="Verdana"/>
              <a:ea typeface="+mn-lt"/>
              <a:cs typeface="Segoe UI"/>
            </a:endParaRPr>
          </a:p>
          <a:p>
            <a:pPr marL="316230" indent="-316230"/>
            <a:r>
              <a:rPr lang="nl-NL" sz="2200" dirty="0">
                <a:ea typeface="+mn-lt"/>
                <a:cs typeface="+mn-lt"/>
              </a:rPr>
              <a:t>Gratis inzameling van PD en glas via Afvalgoedgeregeld.nl</a:t>
            </a:r>
            <a:endParaRPr lang="nl-NL" sz="2200" dirty="0">
              <a:ea typeface="Verdana"/>
            </a:endParaRPr>
          </a:p>
          <a:p>
            <a:pPr marL="316230" indent="-316230"/>
            <a:r>
              <a:rPr lang="nl-NL" sz="2200" dirty="0">
                <a:ea typeface="+mn-lt"/>
                <a:cs typeface="+mn-lt"/>
              </a:rPr>
              <a:t>Opbrengsten van statiegeldverpakkingen - statiegeld op kleine plastic flesjes en blikjes (€0,15 per stuk)</a:t>
            </a:r>
            <a:endParaRPr lang="nl-NL" sz="2200" dirty="0">
              <a:ea typeface="Verdana"/>
            </a:endParaRPr>
          </a:p>
          <a:p>
            <a:pPr marL="316230" indent="-316230"/>
            <a:r>
              <a:rPr lang="nl-NL" sz="2200" dirty="0">
                <a:ea typeface="+mn-lt"/>
                <a:cs typeface="+mn-lt"/>
              </a:rPr>
              <a:t>Vergoeding voor gebruikte frituurolie</a:t>
            </a:r>
            <a:endParaRPr lang="nl-NL" sz="2200" dirty="0">
              <a:ea typeface="Verdana"/>
            </a:endParaRPr>
          </a:p>
          <a:p>
            <a:pPr marL="316230" indent="-316230"/>
            <a:r>
              <a:rPr lang="nl-NL" sz="2200" err="1">
                <a:ea typeface="+mn-lt"/>
                <a:cs typeface="+mn-lt"/>
              </a:rPr>
              <a:t>ClubHub</a:t>
            </a:r>
            <a:r>
              <a:rPr lang="nl-NL" sz="2200" dirty="0">
                <a:ea typeface="+mn-lt"/>
                <a:cs typeface="+mn-lt"/>
              </a:rPr>
              <a:t>: sportkleding en materialen circulair inzamelen</a:t>
            </a:r>
            <a:endParaRPr lang="nl-NL" sz="2200" dirty="0">
              <a:ea typeface="Verdana"/>
            </a:endParaRPr>
          </a:p>
          <a:p>
            <a:pPr marL="316230" indent="-316230"/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097B9B-393A-7381-CB76-5D7B981C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Stappenplan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60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5D8E-E727-0FBF-C67B-84E961AE7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322B287-5316-8BDA-E84F-434B533C5A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1342907"/>
            <a:ext cx="11432865" cy="39640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sz="2200" dirty="0">
                <a:ea typeface="+mn-lt"/>
                <a:cs typeface="+mn-lt"/>
              </a:rPr>
              <a:t>Stap 2: Bepaal de locaties van de afvalstromen: waar ontstaan de afvalstromen? </a:t>
            </a: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316230" indent="-316230"/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DC2D02-271C-EE9D-7C70-6C4158A0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532434"/>
            <a:ext cx="10933200" cy="1069200"/>
          </a:xfrm>
        </p:spPr>
        <p:txBody>
          <a:bodyPr/>
          <a:lstStyle/>
          <a:p>
            <a:r>
              <a:rPr lang="nl-NL">
                <a:ea typeface="+mj-lt"/>
                <a:cs typeface="+mj-lt"/>
              </a:rPr>
              <a:t>Stappenplan</a:t>
            </a:r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9EDD5-DFF1-376D-1327-83C67449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93" y="1980460"/>
            <a:ext cx="5297195" cy="4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4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9275A-0A0B-B627-4465-2ADB0FCD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8B950F-8C2B-E860-6E26-0494B7A366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l-NL" sz="2200" dirty="0">
              <a:ea typeface="Verdana"/>
            </a:endParaRPr>
          </a:p>
          <a:p>
            <a:pPr marL="0" indent="0">
              <a:buNone/>
            </a:pPr>
            <a:r>
              <a:rPr lang="nl-NL" sz="2200">
                <a:ea typeface="+mn-lt"/>
                <a:cs typeface="+mn-lt"/>
              </a:rPr>
              <a:t>Stap 3: Ontwerp je afvalbakkenplan en zet de afvalbakken op de juiste plaats. De restafvalbak als laatste (vaak rechts) plaatsen werkt het effectiefst. </a:t>
            </a: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2200" dirty="0">
              <a:ea typeface="+mn-lt"/>
              <a:cs typeface="+mn-lt"/>
            </a:endParaRPr>
          </a:p>
          <a:p>
            <a:pPr marL="316230" indent="-316230"/>
            <a:r>
              <a:rPr lang="nl-NL" sz="2200" dirty="0">
                <a:ea typeface="+mn-lt"/>
                <a:cs typeface="+mn-lt"/>
              </a:rPr>
              <a:t>Maak afvaleilanden waarbij al het afval op 1 plaats gescheiden kan worden</a:t>
            </a:r>
          </a:p>
          <a:p>
            <a:pPr marL="316230" indent="-316230"/>
            <a:r>
              <a:rPr lang="nl-NL" sz="2200">
                <a:ea typeface="+mn-lt"/>
                <a:cs typeface="+mn-lt"/>
              </a:rPr>
              <a:t>Zet de bakken op</a:t>
            </a:r>
            <a:r>
              <a:rPr lang="nl-NL" sz="2200" dirty="0">
                <a:ea typeface="+mn-lt"/>
                <a:cs typeface="+mn-lt"/>
              </a:rPr>
              <a:t> </a:t>
            </a:r>
            <a:r>
              <a:rPr lang="nl-NL" sz="2200">
                <a:ea typeface="+mn-lt"/>
                <a:cs typeface="+mn-lt"/>
              </a:rPr>
              <a:t>goed zichtbare plekken</a:t>
            </a:r>
            <a:r>
              <a:rPr lang="nl-NL" sz="2200" dirty="0">
                <a:ea typeface="+mn-lt"/>
                <a:cs typeface="+mn-lt"/>
              </a:rPr>
              <a:t> </a:t>
            </a:r>
            <a:r>
              <a:rPr lang="nl-NL" sz="2200">
                <a:ea typeface="+mn-lt"/>
                <a:cs typeface="+mn-lt"/>
              </a:rPr>
              <a:t>neer op plekken waar het meeste afval vrij komt zoals bij </a:t>
            </a:r>
            <a:r>
              <a:rPr lang="nl-NL" sz="2200" dirty="0">
                <a:ea typeface="+mn-lt"/>
                <a:cs typeface="+mn-lt"/>
              </a:rPr>
              <a:t>de bar, de ingang of het terras</a:t>
            </a: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C7FE8B-D4BB-FE6A-ABA1-1A5A09A8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Stappenplan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43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BCEA9-7CE6-4C3D-FF29-3EDC4E768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2017F2F-FC49-B720-681F-9FA016BC6F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446" y="2051443"/>
            <a:ext cx="10922400" cy="39640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35225F9-D72E-8FFD-F333-1C2CC9BF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Stappenplan</a:t>
            </a:r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9CE35-3C32-38CF-E411-B69D0A667B01}"/>
              </a:ext>
            </a:extLst>
          </p:cNvPr>
          <p:cNvSpPr txBox="1"/>
          <p:nvPr/>
        </p:nvSpPr>
        <p:spPr>
          <a:xfrm>
            <a:off x="551089" y="2217965"/>
            <a:ext cx="11014982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200" dirty="0">
                <a:ea typeface="Verdana"/>
              </a:rPr>
              <a:t>Stap 4: De juiste afvalbak kiezen en vormgeven: positieve aanmoediging en let op openingen </a:t>
            </a:r>
            <a:endParaRPr lang="en-US" dirty="0"/>
          </a:p>
          <a:p>
            <a:pPr>
              <a:buFont typeface="Arial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In Nederland </a:t>
            </a:r>
            <a:r>
              <a:rPr lang="en-US" sz="2200" dirty="0" err="1">
                <a:ea typeface="+mn-lt"/>
                <a:cs typeface="+mn-lt"/>
              </a:rPr>
              <a:t>worden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vaste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kleuren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gebruikt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voor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afvalscheiding</a:t>
            </a:r>
            <a:endParaRPr lang="en-US" sz="22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Maak </a:t>
            </a:r>
            <a:r>
              <a:rPr lang="en-US" sz="2200" dirty="0" err="1">
                <a:ea typeface="+mn-lt"/>
                <a:cs typeface="+mn-lt"/>
              </a:rPr>
              <a:t>gebruik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dirty="0" err="1">
                <a:ea typeface="+mn-lt"/>
                <a:cs typeface="+mn-lt"/>
              </a:rPr>
              <a:t>eenvoudige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begrijpelijke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pictogrammen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teksten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a typeface="+mn-lt"/>
                <a:cs typeface="+mn-lt"/>
              </a:rPr>
              <a:t>Gebruik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subtiele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positieve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aanmoedigingen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visuele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aanwijzingen</a:t>
            </a:r>
            <a:r>
              <a:rPr lang="en-US" sz="2200" dirty="0">
                <a:ea typeface="+mn-lt"/>
                <a:cs typeface="+mn-lt"/>
              </a:rPr>
              <a:t> om </a:t>
            </a:r>
            <a:r>
              <a:rPr lang="en-US" sz="2200" dirty="0" err="1">
                <a:ea typeface="+mn-lt"/>
                <a:cs typeface="+mn-lt"/>
              </a:rPr>
              <a:t>bezoekers</a:t>
            </a:r>
            <a:r>
              <a:rPr lang="en-US" sz="2200" dirty="0">
                <a:ea typeface="+mn-lt"/>
                <a:cs typeface="+mn-lt"/>
              </a:rPr>
              <a:t> op </a:t>
            </a:r>
            <a:r>
              <a:rPr lang="en-US" sz="2200" dirty="0" err="1">
                <a:ea typeface="+mn-lt"/>
                <a:cs typeface="+mn-lt"/>
              </a:rPr>
              <a:t>effectieve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manier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stimuleren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hun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afval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scheiden</a:t>
            </a:r>
            <a:endParaRPr lang="en-US" sz="22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De </a:t>
            </a:r>
            <a:r>
              <a:rPr lang="en-US" sz="2200" dirty="0" err="1">
                <a:ea typeface="+mn-lt"/>
                <a:cs typeface="+mn-lt"/>
              </a:rPr>
              <a:t>fysieke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vorm</a:t>
            </a:r>
            <a:r>
              <a:rPr lang="en-US" sz="2200" dirty="0">
                <a:ea typeface="+mn-lt"/>
                <a:cs typeface="+mn-lt"/>
              </a:rPr>
              <a:t> van de opening van </a:t>
            </a:r>
            <a:r>
              <a:rPr lang="en-US" sz="2200" dirty="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afvalbak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kan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bezoekers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helpen</a:t>
            </a:r>
            <a:r>
              <a:rPr lang="en-US" sz="2200" dirty="0">
                <a:ea typeface="+mn-lt"/>
                <a:cs typeface="+mn-lt"/>
              </a:rPr>
              <a:t> om </a:t>
            </a:r>
            <a:r>
              <a:rPr lang="en-US" sz="2200" dirty="0" err="1">
                <a:ea typeface="+mn-lt"/>
                <a:cs typeface="+mn-lt"/>
              </a:rPr>
              <a:t>intuïtief</a:t>
            </a:r>
            <a:r>
              <a:rPr lang="en-US" sz="2200" dirty="0">
                <a:ea typeface="+mn-lt"/>
                <a:cs typeface="+mn-lt"/>
              </a:rPr>
              <a:t> het </a:t>
            </a:r>
            <a:r>
              <a:rPr lang="en-US" sz="2200" dirty="0" err="1">
                <a:ea typeface="+mn-lt"/>
                <a:cs typeface="+mn-lt"/>
              </a:rPr>
              <a:t>juiste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afval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scheiden</a:t>
            </a:r>
            <a:endParaRPr lang="en-US" sz="2200" dirty="0" err="1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Verdana"/>
              </a:rPr>
              <a:t>L</a:t>
            </a:r>
            <a:r>
              <a:rPr lang="en-US" sz="2400" dirty="0">
                <a:latin typeface="Aptos"/>
                <a:ea typeface="Verdana"/>
              </a:rPr>
              <a:t>ink </a:t>
            </a:r>
            <a:r>
              <a:rPr lang="en-US" sz="2400" dirty="0" err="1">
                <a:latin typeface="Aptos"/>
                <a:ea typeface="Verdana"/>
              </a:rPr>
              <a:t>naar</a:t>
            </a:r>
            <a:r>
              <a:rPr lang="en-US" sz="2400" dirty="0">
                <a:latin typeface="Aptos"/>
                <a:ea typeface="Verdana"/>
              </a:rPr>
              <a:t> </a:t>
            </a:r>
            <a:r>
              <a:rPr lang="en-US" sz="2400" dirty="0" err="1">
                <a:latin typeface="Aptos"/>
                <a:ea typeface="Verdana"/>
              </a:rPr>
              <a:t>pictogrammen</a:t>
            </a:r>
            <a:r>
              <a:rPr lang="en-US" sz="2400" dirty="0">
                <a:latin typeface="Aptos"/>
                <a:ea typeface="Verdana"/>
              </a:rPr>
              <a:t>: </a:t>
            </a:r>
            <a:r>
              <a:rPr lang="en-US" sz="2400" dirty="0">
                <a:solidFill>
                  <a:srgbClr val="0000EE"/>
                </a:solidFill>
                <a:highlight>
                  <a:srgbClr val="FFFFFF"/>
                </a:highlight>
                <a:latin typeface="Aptos"/>
                <a:ea typeface="Verdana"/>
                <a:cs typeface="Segoe UI"/>
                <a:hlinkClick r:id="rId3"/>
              </a:rPr>
              <a:t>https://afvalcirculair.nl/gedrag/pictogrammen/</a:t>
            </a:r>
            <a:endParaRPr lang="en-US" sz="2400" dirty="0">
              <a:latin typeface="Aptos"/>
              <a:ea typeface="Verdana"/>
            </a:endParaRPr>
          </a:p>
          <a:p>
            <a:endParaRPr lang="en-US" dirty="0">
              <a:ea typeface="Verdana"/>
            </a:endParaRPr>
          </a:p>
          <a:p>
            <a:endParaRPr lang="en-US" dirty="0">
              <a:ea typeface="Verdana"/>
            </a:endParaRPr>
          </a:p>
          <a:p>
            <a:pPr algn="ctr"/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707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05A8-CEF5-FE8E-5186-558E9D82B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52103B1-E11F-26F9-DCB3-D5B2C38040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sz="2200" dirty="0">
                <a:ea typeface="+mn-lt"/>
                <a:cs typeface="+mn-lt"/>
              </a:rPr>
              <a:t>Stap 5: De juiste inzamelaar voor de juiste fractie</a:t>
            </a:r>
            <a:endParaRPr lang="nl-NL" sz="2200" dirty="0">
              <a:ea typeface="Verdana"/>
            </a:endParaRPr>
          </a:p>
          <a:p>
            <a:pPr marL="0" indent="0">
              <a:buNone/>
            </a:pPr>
            <a:endParaRPr lang="nl-NL" sz="2200" dirty="0">
              <a:ea typeface="Verdana"/>
            </a:endParaRPr>
          </a:p>
          <a:p>
            <a:pPr marL="285750" indent="-285750"/>
            <a:r>
              <a:rPr lang="nl-NL" sz="2200" dirty="0">
                <a:ea typeface="Verdana"/>
              </a:rPr>
              <a:t>Zijn er andere partijen op je sportcomplex die ook afval inzamelen (kies voor samenwerking)?</a:t>
            </a:r>
          </a:p>
          <a:p>
            <a:pPr marL="285750" indent="-285750"/>
            <a:r>
              <a:rPr lang="nl-NL" sz="2200" dirty="0">
                <a:ea typeface="Verdana"/>
              </a:rPr>
              <a:t>Kies voor een partij de meerdere afval</a:t>
            </a:r>
            <a:r>
              <a:rPr lang="nl-NL" sz="2200" dirty="0">
                <a:ea typeface="+mn-lt"/>
                <a:cs typeface="+mn-lt"/>
              </a:rPr>
              <a:t>fracties tegelijk kan inzamelen (minder rijbewegingen)</a:t>
            </a:r>
          </a:p>
          <a:p>
            <a:pPr marL="0" indent="0">
              <a:buNone/>
            </a:pPr>
            <a:endParaRPr lang="nl-NL" sz="1600" dirty="0">
              <a:ea typeface="Verdana"/>
            </a:endParaRPr>
          </a:p>
          <a:p>
            <a:pPr marL="0" indent="0">
              <a:buNone/>
            </a:pPr>
            <a:endParaRPr lang="nl-NL" sz="1600" dirty="0">
              <a:ea typeface="Verdan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AC6BD9-7ABC-2192-E0C1-18BCA361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Stappenplan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438179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 240205 leeg sjabloon presentatie CEenA tijdelijk.potx" id="{B688D94E-C493-408D-BDB7-1B430FD194C3}" vid="{37B37171-8B16-49DC-8CF6-C001A6D1CC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06046071A294C86BF3CE821302851" ma:contentTypeVersion="23" ma:contentTypeDescription="Een nieuw document maken." ma:contentTypeScope="" ma:versionID="ebdda74e49433226de926bfc3c6582e2">
  <xsd:schema xmlns:xsd="http://www.w3.org/2001/XMLSchema" xmlns:xs="http://www.w3.org/2001/XMLSchema" xmlns:p="http://schemas.microsoft.com/office/2006/metadata/properties" xmlns:ns2="2f23aeb2-f2e9-4433-81c6-7170ba198248" xmlns:ns3="4d7f0f71-5fcf-461b-91fd-1256954549a4" targetNamespace="http://schemas.microsoft.com/office/2006/metadata/properties" ma:root="true" ma:fieldsID="95964d334e55520bed0b74b9fc2d10e5" ns2:_="" ns3:_="">
    <xsd:import namespace="2f23aeb2-f2e9-4433-81c6-7170ba198248"/>
    <xsd:import namespace="4d7f0f71-5fcf-461b-91fd-125695454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3aeb2-f2e9-4433-81c6-7170ba198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7f20db4-f40b-4ae0-9eba-8917ff563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0f71-5fcf-461b-91fd-125695454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8dd684-885f-4c60-81b0-62060ed92780}" ma:internalName="TaxCatchAll" ma:showField="CatchAllData" ma:web="4d7f0f71-5fcf-461b-91fd-125695454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3aeb2-f2e9-4433-81c6-7170ba198248">
      <Terms xmlns="http://schemas.microsoft.com/office/infopath/2007/PartnerControls"/>
    </lcf76f155ced4ddcb4097134ff3c332f>
    <TaxCatchAll xmlns="4d7f0f71-5fcf-461b-91fd-1256954549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BE769-B219-429F-AFED-31720F4C3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3aeb2-f2e9-4433-81c6-7170ba198248"/>
    <ds:schemaRef ds:uri="4d7f0f71-5fcf-461b-91fd-125695454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A5DEE4-FCEC-4A4A-B393-C54D3BEDDA7D}">
  <ds:schemaRefs>
    <ds:schemaRef ds:uri="2f23aeb2-f2e9-4433-81c6-7170ba198248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4d7f0f71-5fcf-461b-91fd-1256954549a4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21682C-C2DA-40F6-9942-FC27F714302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679369-ec78-4a59-ab07-fddc1793e496}" enabled="1" method="Privilege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495</Words>
  <Application>Microsoft Office PowerPoint</Application>
  <PresentationFormat>Breedbeeld</PresentationFormat>
  <Paragraphs>72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Verdana</vt:lpstr>
      <vt:lpstr>Wingdings</vt:lpstr>
      <vt:lpstr>RWS 16:9 NL</vt:lpstr>
      <vt:lpstr>Module 4</vt:lpstr>
      <vt:lpstr>De volgende stap in afvalbeheer</vt:lpstr>
      <vt:lpstr>Voorbeelden</vt:lpstr>
      <vt:lpstr>Stappenplan</vt:lpstr>
      <vt:lpstr>Stappenplan</vt:lpstr>
      <vt:lpstr>Stappenplan</vt:lpstr>
      <vt:lpstr>Stappenplan</vt:lpstr>
      <vt:lpstr>Stappenplan</vt:lpstr>
      <vt:lpstr>Stappenplan</vt:lpstr>
      <vt:lpstr>Afvalplan</vt:lpstr>
      <vt:lpstr>Afvalrace: "Scoor voor een Schone Club!!”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Naus</dc:creator>
  <dc:description>Template by Orange Pepper_x000d_
2018</dc:description>
  <cp:lastModifiedBy>Dijk, Jennifer van (RWS WVL)</cp:lastModifiedBy>
  <cp:revision>264</cp:revision>
  <dcterms:created xsi:type="dcterms:W3CDTF">2021-02-22T10:08:25Z</dcterms:created>
  <dcterms:modified xsi:type="dcterms:W3CDTF">2026-02-24T08:40:51Z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0x0101002BA06046071A294C86BF3CE821302851</vt:lpwstr>
  </property>
  <property fmtid="{D5CDD505-2E9C-101B-9397-08002B2CF9AE}" pid="3" name="Order">
    <vt:r8>9000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