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363" r:id="rId6"/>
    <p:sldId id="364" r:id="rId7"/>
    <p:sldId id="368" r:id="rId8"/>
    <p:sldId id="365" r:id="rId9"/>
    <p:sldId id="369" r:id="rId10"/>
    <p:sldId id="370" r:id="rId11"/>
    <p:sldId id="371" r:id="rId12"/>
    <p:sldId id="372" r:id="rId13"/>
    <p:sldId id="373" r:id="rId14"/>
    <p:sldId id="366" r:id="rId15"/>
    <p:sldId id="367" r:id="rId16"/>
    <p:sldId id="362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094FDE-ED6E-1571-1D0D-AC1802055EAF}" name="Dijk, Jennifer van (RWS WVL)" initials="JD" userId="S::jennifer.van.dijk@rws.nl::da7ab6e4-aa4d-4af6-bc47-a7dfc48a9c2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out Drenthel" initials="AD" lastIdx="1" clrIdx="0"/>
  <p:cmAuthor id="2" name="Arnout Drenthel" initials="AD [2]" lastIdx="1" clrIdx="1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  <p:cmAuthor id="7" name="Arnout Drenthel" initials="AD [7]" lastIdx="1" clrIdx="6"/>
  <p:cmAuthor id="8" name="Arnout Drenthel" initials="AD [8]" lastIdx="1" clrIdx="7"/>
  <p:cmAuthor id="9" name="Arnout Drenthel" initials="AD [9]" lastIdx="1" clrIdx="8"/>
  <p:cmAuthor id="10" name="Wal, Stefan van der (WVL)" initials="WSvd(" lastIdx="14" clrIdx="9">
    <p:extLst>
      <p:ext uri="{19B8F6BF-5375-455C-9EA6-DF929625EA0E}">
        <p15:presenceInfo xmlns:p15="http://schemas.microsoft.com/office/powerpoint/2012/main" userId="S-1-5-21-1046319769-833967741-3563887046-561699" providerId="AD"/>
      </p:ext>
    </p:extLst>
  </p:cmAuthor>
  <p:cmAuthor id="11" name="Geffen, Lisanne van (WVL)" initials="GLv(" lastIdx="14" clrIdx="10">
    <p:extLst>
      <p:ext uri="{19B8F6BF-5375-455C-9EA6-DF929625EA0E}">
        <p15:presenceInfo xmlns:p15="http://schemas.microsoft.com/office/powerpoint/2012/main" userId="Geffen, Lisanne van (WVL)" providerId="None"/>
      </p:ext>
    </p:extLst>
  </p:cmAuthor>
  <p:cmAuthor id="12" name="Naomi Naus" initials="NN" lastIdx="6" clrIdx="11">
    <p:extLst>
      <p:ext uri="{19B8F6BF-5375-455C-9EA6-DF929625EA0E}">
        <p15:presenceInfo xmlns:p15="http://schemas.microsoft.com/office/powerpoint/2012/main" userId="S::naomi.naus@tappan.nl::171b1a9b-ea4d-4e8b-b68c-e2c2941fe77e" providerId="AD"/>
      </p:ext>
    </p:extLst>
  </p:cmAuthor>
  <p:cmAuthor id="13" name="Egmond, Ingeborg van (WVL)" initials="EIv(" lastIdx="3" clrIdx="12">
    <p:extLst>
      <p:ext uri="{19B8F6BF-5375-455C-9EA6-DF929625EA0E}">
        <p15:presenceInfo xmlns:p15="http://schemas.microsoft.com/office/powerpoint/2012/main" userId="S-1-5-21-1046319769-833967741-3563887046-653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70C"/>
    <a:srgbClr val="E1EDDB"/>
    <a:srgbClr val="C3DBB6"/>
    <a:srgbClr val="F6D4B2"/>
    <a:srgbClr val="FBEAD9"/>
    <a:srgbClr val="E17000"/>
    <a:srgbClr val="164A7C"/>
    <a:srgbClr val="3EB0F1"/>
    <a:srgbClr val="007BC7"/>
    <a:srgbClr val="D9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2EEFDC-AD5D-9784-0837-2B160FD27B1E}" v="3" dt="2026-02-04T15:56:31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3" autoAdjust="0"/>
    <p:restoredTop sz="79984" autoAdjust="0"/>
  </p:normalViewPr>
  <p:slideViewPr>
    <p:cSldViewPr snapToGrid="0">
      <p:cViewPr varScale="1">
        <p:scale>
          <a:sx n="50" d="100"/>
          <a:sy n="50" d="100"/>
        </p:scale>
        <p:origin x="138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24-2-2026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24-2-2026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Kies een van de titelpagina’s.</a:t>
            </a:r>
          </a:p>
          <a:p>
            <a:r>
              <a:rPr lang="nl-NL" dirty="0"/>
              <a:t>Wil je een andere foto? Kies dan de titelpagina zonder foto en klik op het pictogram.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401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3FFBD-BE3B-C829-BAEE-6E200DF9C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81DB0B9-D087-E2D2-EB50-9C0C28AA54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868FFA4-4351-FB40-1B95-C5C4F0C79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7A869A-66F5-000D-A421-085918C4F2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3693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136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D5D1F-8BB3-292A-0B90-4B87C3743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1F04634-3D5E-9328-9C23-70A8F5A1C8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03B1E9C-72C2-D344-621B-EF58C0AD50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3DCE5C-B9DD-F9AA-0C81-4AFBC9AAFC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4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B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1747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B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4084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B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486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474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51997-7711-5C27-B263-2F7274C89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A5445F9-E9AB-B52D-3318-68E604EE71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AE0A5D8-C6CC-9DE4-17E7-311132838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B08E81E-B152-D21A-F9F9-59A7095D12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884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167F8-CA94-C764-B776-F06CE7F94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6CAB485-D5CA-D3B7-1528-1AF37D1809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57786C5-7B8F-4B03-86CA-673FE6DC2B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E27E4C-C558-041B-B4B9-3823E0207D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930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bg>
      <p:bgPr>
        <a:solidFill>
          <a:srgbClr val="3987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C91930-E0E3-4652-8A0C-E4B528AB5B7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51AE06CA-FDAB-47E6-9A6B-49429DE85B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6069807 w 6096000"/>
              <a:gd name="connsiteY0" fmla="*/ 975600 h 6858000"/>
              <a:gd name="connsiteX1" fmla="*/ 6096000 w 6096000"/>
              <a:gd name="connsiteY1" fmla="*/ 975600 h 6858000"/>
              <a:gd name="connsiteX2" fmla="*/ 6096000 w 6096000"/>
              <a:gd name="connsiteY2" fmla="*/ 1014413 h 6858000"/>
              <a:gd name="connsiteX3" fmla="*/ 6069807 w 6096000"/>
              <a:gd name="connsiteY3" fmla="*/ 1014413 h 6858000"/>
              <a:gd name="connsiteX4" fmla="*/ 0 w 6096000"/>
              <a:gd name="connsiteY4" fmla="*/ 0 h 6858000"/>
              <a:gd name="connsiteX5" fmla="*/ 5777707 w 6096000"/>
              <a:gd name="connsiteY5" fmla="*/ 0 h 6858000"/>
              <a:gd name="connsiteX6" fmla="*/ 5777707 w 6096000"/>
              <a:gd name="connsiteY6" fmla="*/ 1014413 h 6858000"/>
              <a:gd name="connsiteX7" fmla="*/ 5777707 w 6096000"/>
              <a:gd name="connsiteY7" fmla="*/ 1265494 h 6858000"/>
              <a:gd name="connsiteX8" fmla="*/ 5777707 w 6096000"/>
              <a:gd name="connsiteY8" fmla="*/ 1281113 h 6858000"/>
              <a:gd name="connsiteX9" fmla="*/ 6096000 w 6096000"/>
              <a:gd name="connsiteY9" fmla="*/ 1281113 h 6858000"/>
              <a:gd name="connsiteX10" fmla="*/ 6096000 w 6096000"/>
              <a:gd name="connsiteY10" fmla="*/ 6858000 h 6858000"/>
              <a:gd name="connsiteX11" fmla="*/ 5848350 w 6096000"/>
              <a:gd name="connsiteY11" fmla="*/ 6858000 h 6858000"/>
              <a:gd name="connsiteX12" fmla="*/ 0 w 6096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6858000">
                <a:moveTo>
                  <a:pt x="6069807" y="975600"/>
                </a:moveTo>
                <a:lnTo>
                  <a:pt x="6096000" y="975600"/>
                </a:lnTo>
                <a:lnTo>
                  <a:pt x="6096000" y="1014413"/>
                </a:lnTo>
                <a:lnTo>
                  <a:pt x="6069807" y="1014413"/>
                </a:lnTo>
                <a:close/>
                <a:moveTo>
                  <a:pt x="0" y="0"/>
                </a:moveTo>
                <a:lnTo>
                  <a:pt x="5777707" y="0"/>
                </a:lnTo>
                <a:lnTo>
                  <a:pt x="5777707" y="1014413"/>
                </a:lnTo>
                <a:lnTo>
                  <a:pt x="5777707" y="1265494"/>
                </a:lnTo>
                <a:lnTo>
                  <a:pt x="5777707" y="1281113"/>
                </a:lnTo>
                <a:lnTo>
                  <a:pt x="6096000" y="1281113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800000" anchor="t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8" name="Vertrouwelijkheidsniveau">
            <a:extLst>
              <a:ext uri="{FF2B5EF4-FFF2-40B4-BE49-F238E27FC236}">
                <a16:creationId xmlns:a16="http://schemas.microsoft.com/office/drawing/2014/main" id="{233E6339-A3B7-4F01-A9A8-3BA0F6CFAD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29" name="Ondertitel 2">
            <a:extLst>
              <a:ext uri="{FF2B5EF4-FFF2-40B4-BE49-F238E27FC236}">
                <a16:creationId xmlns:a16="http://schemas.microsoft.com/office/drawing/2014/main" id="{CC6EB04B-3622-4850-A8B2-65C8523784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1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70997DC-0B66-445A-9CA4-DC2FB480E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16">
            <a:extLst>
              <a:ext uri="{FF2B5EF4-FFF2-40B4-BE49-F238E27FC236}">
                <a16:creationId xmlns:a16="http://schemas.microsoft.com/office/drawing/2014/main" id="{42907EF7-49B3-46B9-ACD2-A3F3E160AF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DF9EB481-DA3C-4E44-9FE2-E6F7ED8E58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D1F17B9-6B97-4147-B51D-630BBBE14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0979" y="0"/>
            <a:ext cx="4155032" cy="15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3D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8141121E-6E8E-2348-B5DB-4A45F8B98A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11">
            <a:extLst>
              <a:ext uri="{FF2B5EF4-FFF2-40B4-BE49-F238E27FC236}">
                <a16:creationId xmlns:a16="http://schemas.microsoft.com/office/drawing/2014/main" id="{EE79A161-2329-494F-9031-02BC97B2D5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800" y="1281950"/>
            <a:ext cx="50112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610304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1E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C66A59AC-C451-844D-A6EC-0735B9139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11">
            <a:extLst>
              <a:ext uri="{FF2B5EF4-FFF2-40B4-BE49-F238E27FC236}">
                <a16:creationId xmlns:a16="http://schemas.microsoft.com/office/drawing/2014/main" id="{445DD60A-352A-8043-83D5-5EF3757C9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112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3437798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1E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8141121E-6E8E-2348-B5DB-4A45F8B98A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11">
            <a:extLst>
              <a:ext uri="{FF2B5EF4-FFF2-40B4-BE49-F238E27FC236}">
                <a16:creationId xmlns:a16="http://schemas.microsoft.com/office/drawing/2014/main" id="{E6493752-CCDE-D445-8A31-AC6193628C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800" y="1281950"/>
            <a:ext cx="50112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278457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0E24862E-A238-48C9-966B-53C0A9936E1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9C42D806-99A5-4854-9BB7-C93AB66EA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4CFC7BE-2502-4C51-AFEA-F92D9746773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4CFC7BE-2502-4C51-AFEA-F92D9746773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096000" y="-4484"/>
            <a:ext cx="6100143" cy="6862484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  <a:gd name="connsiteX0" fmla="*/ 0 w 6100143"/>
              <a:gd name="connsiteY0" fmla="*/ 13151 h 6871151"/>
              <a:gd name="connsiteX1" fmla="*/ 4594225 w 6100143"/>
              <a:gd name="connsiteY1" fmla="*/ 13151 h 6871151"/>
              <a:gd name="connsiteX2" fmla="*/ 5848350 w 6100143"/>
              <a:gd name="connsiteY2" fmla="*/ 13151 h 6871151"/>
              <a:gd name="connsiteX3" fmla="*/ 5862637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13151 h 6871151"/>
              <a:gd name="connsiteX0" fmla="*/ 0 w 6100143"/>
              <a:gd name="connsiteY0" fmla="*/ 13151 h 6871151"/>
              <a:gd name="connsiteX1" fmla="*/ 212230 w 6100143"/>
              <a:gd name="connsiteY1" fmla="*/ 13151 h 6871151"/>
              <a:gd name="connsiteX2" fmla="*/ 5848350 w 6100143"/>
              <a:gd name="connsiteY2" fmla="*/ 13151 h 6871151"/>
              <a:gd name="connsiteX3" fmla="*/ 5862637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13151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5848350 w 6100143"/>
              <a:gd name="connsiteY2" fmla="*/ 13151 h 6871151"/>
              <a:gd name="connsiteX3" fmla="*/ 5862637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5848350 w 6100143"/>
              <a:gd name="connsiteY2" fmla="*/ 13151 h 6871151"/>
              <a:gd name="connsiteX3" fmla="*/ 5363873 w 6100143"/>
              <a:gd name="connsiteY3" fmla="*/ 951302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931965 w 6100143"/>
              <a:gd name="connsiteY2" fmla="*/ 1276 h 6871151"/>
              <a:gd name="connsiteX3" fmla="*/ 5363873 w 6100143"/>
              <a:gd name="connsiteY3" fmla="*/ 951302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931965 w 6100143"/>
              <a:gd name="connsiteY2" fmla="*/ 1276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725671 h 6871151"/>
              <a:gd name="connsiteX2" fmla="*/ 931965 w 6100143"/>
              <a:gd name="connsiteY2" fmla="*/ 1276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725671 h 6871151"/>
              <a:gd name="connsiteX2" fmla="*/ 207570 w 6100143"/>
              <a:gd name="connsiteY2" fmla="*/ 13151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6564 w 6100143"/>
              <a:gd name="connsiteY1" fmla="*/ 725671 h 6871151"/>
              <a:gd name="connsiteX2" fmla="*/ 207570 w 6100143"/>
              <a:gd name="connsiteY2" fmla="*/ 13151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6564 w 6100143"/>
              <a:gd name="connsiteY1" fmla="*/ 725671 h 6871151"/>
              <a:gd name="connsiteX2" fmla="*/ 302910 w 6100143"/>
              <a:gd name="connsiteY2" fmla="*/ 21819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6564 w 6100143"/>
              <a:gd name="connsiteY1" fmla="*/ 725671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38232 w 6100143"/>
              <a:gd name="connsiteY1" fmla="*/ 725671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38232 w 6100143"/>
              <a:gd name="connsiteY1" fmla="*/ 725671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25231 w 6100143"/>
              <a:gd name="connsiteY1" fmla="*/ 730005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33899 w 6100143"/>
              <a:gd name="connsiteY1" fmla="*/ 725672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17003 h 6862484"/>
              <a:gd name="connsiteX1" fmla="*/ 233899 w 6100143"/>
              <a:gd name="connsiteY1" fmla="*/ 717005 h 6862484"/>
              <a:gd name="connsiteX2" fmla="*/ 233572 w 6100143"/>
              <a:gd name="connsiteY2" fmla="*/ 4485 h 6862484"/>
              <a:gd name="connsiteX3" fmla="*/ 5447001 w 6100143"/>
              <a:gd name="connsiteY3" fmla="*/ 4484 h 6862484"/>
              <a:gd name="connsiteX4" fmla="*/ 6100143 w 6100143"/>
              <a:gd name="connsiteY4" fmla="*/ 0 h 6862484"/>
              <a:gd name="connsiteX5" fmla="*/ 6096000 w 6100143"/>
              <a:gd name="connsiteY5" fmla="*/ 715728 h 6862484"/>
              <a:gd name="connsiteX6" fmla="*/ 6096000 w 6100143"/>
              <a:gd name="connsiteY6" fmla="*/ 980084 h 6862484"/>
              <a:gd name="connsiteX7" fmla="*/ 6096000 w 6100143"/>
              <a:gd name="connsiteY7" fmla="*/ 1435615 h 6862484"/>
              <a:gd name="connsiteX8" fmla="*/ 6096000 w 6100143"/>
              <a:gd name="connsiteY8" fmla="*/ 6862484 h 6862484"/>
              <a:gd name="connsiteX9" fmla="*/ 5848350 w 6100143"/>
              <a:gd name="connsiteY9" fmla="*/ 6862484 h 6862484"/>
              <a:gd name="connsiteX10" fmla="*/ 0 w 6100143"/>
              <a:gd name="connsiteY10" fmla="*/ 6862484 h 6862484"/>
              <a:gd name="connsiteX11" fmla="*/ 0 w 6100143"/>
              <a:gd name="connsiteY11" fmla="*/ 717003 h 686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00143" h="6862484">
                <a:moveTo>
                  <a:pt x="0" y="717003"/>
                </a:moveTo>
                <a:lnTo>
                  <a:pt x="233899" y="717005"/>
                </a:lnTo>
                <a:cubicBezTo>
                  <a:pt x="232346" y="479498"/>
                  <a:pt x="235125" y="241992"/>
                  <a:pt x="233572" y="4485"/>
                </a:cubicBezTo>
                <a:lnTo>
                  <a:pt x="5447001" y="4484"/>
                </a:lnTo>
                <a:lnTo>
                  <a:pt x="6100143" y="0"/>
                </a:lnTo>
                <a:lnTo>
                  <a:pt x="6096000" y="715728"/>
                </a:lnTo>
                <a:lnTo>
                  <a:pt x="6096000" y="980084"/>
                </a:lnTo>
                <a:lnTo>
                  <a:pt x="6096000" y="1435615"/>
                </a:lnTo>
                <a:lnTo>
                  <a:pt x="6096000" y="6862484"/>
                </a:lnTo>
                <a:lnTo>
                  <a:pt x="5848350" y="6862484"/>
                </a:lnTo>
                <a:lnTo>
                  <a:pt x="0" y="6862484"/>
                </a:lnTo>
                <a:lnTo>
                  <a:pt x="0" y="71700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30341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0E24862E-A238-48C9-966B-53C0A9936E1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9C42D806-99A5-4854-9BB7-C93AB66EA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341" y="1281950"/>
            <a:ext cx="50040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839128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afbeelding verticaal">
    <p:bg>
      <p:bgPr>
        <a:solidFill>
          <a:srgbClr val="3987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ndertitel 2">
            <a:extLst>
              <a:ext uri="{FF2B5EF4-FFF2-40B4-BE49-F238E27FC236}">
                <a16:creationId xmlns:a16="http://schemas.microsoft.com/office/drawing/2014/main" id="{CC6EB04B-3622-4850-A8B2-65C8523784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1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70997DC-0B66-445A-9CA4-DC2FB480E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330112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A02782E5-21C8-3444-909D-6DB1057033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0" y="1885467"/>
            <a:ext cx="5004000" cy="3413188"/>
          </a:xfrm>
        </p:spPr>
        <p:txBody>
          <a:bodyPr tIns="90000" bIns="90000"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Voer hier de titel in</a:t>
            </a:r>
          </a:p>
        </p:txBody>
      </p:sp>
    </p:spTree>
    <p:extLst>
      <p:ext uri="{BB962C8B-B14F-4D97-AF65-F5344CB8AC3E}">
        <p14:creationId xmlns:p14="http://schemas.microsoft.com/office/powerpoint/2010/main" val="209858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A02782E5-21C8-3444-909D-6DB1057033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0" y="1885467"/>
            <a:ext cx="5004000" cy="3413188"/>
          </a:xfrm>
        </p:spPr>
        <p:txBody>
          <a:bodyPr tIns="90000" bIns="90000"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Voer hier de titel in</a:t>
            </a:r>
          </a:p>
        </p:txBody>
      </p:sp>
    </p:spTree>
    <p:extLst>
      <p:ext uri="{BB962C8B-B14F-4D97-AF65-F5344CB8AC3E}">
        <p14:creationId xmlns:p14="http://schemas.microsoft.com/office/powerpoint/2010/main" val="205457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A02782E5-21C8-3444-909D-6DB1057033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0" y="1885467"/>
            <a:ext cx="5004000" cy="3413188"/>
          </a:xfrm>
        </p:spPr>
        <p:txBody>
          <a:bodyPr tIns="90000" bIns="90000"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Voer hier de titel in</a:t>
            </a:r>
          </a:p>
        </p:txBody>
      </p:sp>
    </p:spTree>
    <p:extLst>
      <p:ext uri="{BB962C8B-B14F-4D97-AF65-F5344CB8AC3E}">
        <p14:creationId xmlns:p14="http://schemas.microsoft.com/office/powerpoint/2010/main" val="411227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bg>
      <p:bgPr>
        <a:solidFill>
          <a:srgbClr val="C3DBB6">
            <a:alpha val="9176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1421F68-1BEF-403F-B0C5-AAC49C6A09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000" y="2350800"/>
            <a:ext cx="10922400" cy="39640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E8395B0-5BEF-4071-A7D0-AC6F71F066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E61CC0-169D-4A88-BF15-A47DE22E8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9870C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68583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1421F68-1BEF-403F-B0C5-AAC49C6A09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000" y="2350800"/>
            <a:ext cx="10922400" cy="39640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E8395B0-5BEF-4071-A7D0-AC6F71F066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E61CC0-169D-4A88-BF15-A47DE22E8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46971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0000" y="2350800"/>
            <a:ext cx="50038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2000" y="2350800"/>
            <a:ext cx="50112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60C6DF3-2547-4188-B44C-E1C924D73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1CF7121-85E0-45D3-B910-BCF8E25F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3D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884FA6CA-431B-1645-B124-11F36709A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11">
            <a:extLst>
              <a:ext uri="{FF2B5EF4-FFF2-40B4-BE49-F238E27FC236}">
                <a16:creationId xmlns:a16="http://schemas.microsoft.com/office/drawing/2014/main" id="{933971D8-05E9-B345-A04D-9441EF72E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112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755683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0000" y="1281950"/>
            <a:ext cx="10933200" cy="1069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000" y="2349499"/>
            <a:ext cx="10933200" cy="3963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8400" y="6528572"/>
            <a:ext cx="511200" cy="183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13A800-9FFB-4505-9B39-BBE671EBBBE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9" r:id="rId2"/>
    <p:sldLayoutId id="2147483743" r:id="rId3"/>
    <p:sldLayoutId id="2147483747" r:id="rId4"/>
    <p:sldLayoutId id="2147483748" r:id="rId5"/>
    <p:sldLayoutId id="2147483746" r:id="rId6"/>
    <p:sldLayoutId id="2147483731" r:id="rId7"/>
    <p:sldLayoutId id="2147483652" r:id="rId8"/>
    <p:sldLayoutId id="2147483737" r:id="rId9"/>
    <p:sldLayoutId id="2147483740" r:id="rId10"/>
    <p:sldLayoutId id="2147483738" r:id="rId11"/>
    <p:sldLayoutId id="2147483741" r:id="rId12"/>
    <p:sldLayoutId id="2147483729" r:id="rId13"/>
    <p:sldLayoutId id="214748374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39870C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110000"/>
        </a:lnSpc>
        <a:spcBef>
          <a:spcPts val="1200"/>
        </a:spcBef>
        <a:buClrTx/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110000"/>
        </a:lnSpc>
        <a:spcBef>
          <a:spcPts val="1000"/>
        </a:spcBef>
        <a:buClrTx/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110000"/>
        </a:lnSpc>
        <a:spcBef>
          <a:spcPts val="8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110000"/>
        </a:lnSpc>
        <a:spcBef>
          <a:spcPts val="600"/>
        </a:spcBef>
        <a:buClr>
          <a:srgbClr val="39870C"/>
        </a:buClr>
        <a:buFont typeface="Verdana" panose="020B0604030504040204" pitchFamily="34" charset="0"/>
        <a:buChar char="–"/>
        <a:defRPr sz="1600" kern="1200">
          <a:solidFill>
            <a:srgbClr val="39870C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11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b="1" i="0" kern="1200">
          <a:solidFill>
            <a:srgbClr val="39870C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11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nl-NL" dirty="0">
                <a:ea typeface="+mn-lt"/>
                <a:cs typeface="+mn-lt"/>
              </a:rPr>
              <a:t>ACT – Communicatie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dirty="0">
                <a:ea typeface="Verdana"/>
              </a:rPr>
              <a:t>Module 6 </a:t>
            </a:r>
            <a:endParaRPr lang="nl-NL" dirty="0"/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8E1B4B2B-CE9D-CA9B-E128-8CF597B88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3"/>
          <a:srcRect/>
          <a:stretch/>
        </p:blipFill>
        <p:spPr>
          <a:custGeom>
            <a:avLst/>
            <a:gdLst>
              <a:gd name="connsiteX0" fmla="*/ 6069807 w 6096000"/>
              <a:gd name="connsiteY0" fmla="*/ 975600 h 6858000"/>
              <a:gd name="connsiteX1" fmla="*/ 6096000 w 6096000"/>
              <a:gd name="connsiteY1" fmla="*/ 975600 h 6858000"/>
              <a:gd name="connsiteX2" fmla="*/ 6096000 w 6096000"/>
              <a:gd name="connsiteY2" fmla="*/ 1014413 h 6858000"/>
              <a:gd name="connsiteX3" fmla="*/ 6069807 w 6096000"/>
              <a:gd name="connsiteY3" fmla="*/ 1014413 h 6858000"/>
              <a:gd name="connsiteX4" fmla="*/ 0 w 6096000"/>
              <a:gd name="connsiteY4" fmla="*/ 0 h 6858000"/>
              <a:gd name="connsiteX5" fmla="*/ 5777707 w 6096000"/>
              <a:gd name="connsiteY5" fmla="*/ 0 h 6858000"/>
              <a:gd name="connsiteX6" fmla="*/ 5777707 w 6096000"/>
              <a:gd name="connsiteY6" fmla="*/ 1014413 h 6858000"/>
              <a:gd name="connsiteX7" fmla="*/ 5777707 w 6096000"/>
              <a:gd name="connsiteY7" fmla="*/ 1265494 h 6858000"/>
              <a:gd name="connsiteX8" fmla="*/ 5777707 w 6096000"/>
              <a:gd name="connsiteY8" fmla="*/ 1281113 h 6858000"/>
              <a:gd name="connsiteX9" fmla="*/ 6096000 w 6096000"/>
              <a:gd name="connsiteY9" fmla="*/ 1281113 h 6858000"/>
              <a:gd name="connsiteX10" fmla="*/ 6096000 w 6096000"/>
              <a:gd name="connsiteY10" fmla="*/ 6858000 h 6858000"/>
              <a:gd name="connsiteX11" fmla="*/ 5848350 w 6096000"/>
              <a:gd name="connsiteY11" fmla="*/ 6858000 h 6858000"/>
              <a:gd name="connsiteX12" fmla="*/ 0 w 6096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6858000">
                <a:moveTo>
                  <a:pt x="6069807" y="975600"/>
                </a:moveTo>
                <a:lnTo>
                  <a:pt x="6096000" y="975600"/>
                </a:lnTo>
                <a:lnTo>
                  <a:pt x="6096000" y="1014413"/>
                </a:lnTo>
                <a:lnTo>
                  <a:pt x="6069807" y="1014413"/>
                </a:lnTo>
                <a:close/>
                <a:moveTo>
                  <a:pt x="0" y="0"/>
                </a:moveTo>
                <a:lnTo>
                  <a:pt x="5777707" y="0"/>
                </a:lnTo>
                <a:lnTo>
                  <a:pt x="5777707" y="1014413"/>
                </a:lnTo>
                <a:lnTo>
                  <a:pt x="5777707" y="1265494"/>
                </a:lnTo>
                <a:lnTo>
                  <a:pt x="5777707" y="1281113"/>
                </a:lnTo>
                <a:lnTo>
                  <a:pt x="6096000" y="1281113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</p:spPr>
      </p:pic>
    </p:spTree>
    <p:extLst>
      <p:ext uri="{BB962C8B-B14F-4D97-AF65-F5344CB8AC3E}">
        <p14:creationId xmlns:p14="http://schemas.microsoft.com/office/powerpoint/2010/main" val="253523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FB6A9-D009-B946-CA8B-4A9B2CEA0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BC0E353-DFEF-A4F5-A1DF-16DBDF2879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8165" y="2559770"/>
            <a:ext cx="11813667" cy="3964060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342900" indent="-342900"/>
            <a:r>
              <a:rPr lang="en-US" dirty="0">
                <a:ea typeface="+mn-lt"/>
                <a:cs typeface="+mn-lt"/>
              </a:rPr>
              <a:t>Trainers, </a:t>
            </a:r>
            <a:r>
              <a:rPr lang="en-US" dirty="0" err="1">
                <a:ea typeface="+mn-lt"/>
                <a:cs typeface="+mn-lt"/>
              </a:rPr>
              <a:t>begeleiders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medewerkers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vrijwilligers</a:t>
            </a:r>
            <a:r>
              <a:rPr lang="en-US" dirty="0">
                <a:ea typeface="+mn-lt"/>
                <a:cs typeface="+mn-lt"/>
              </a:rPr>
              <a:t> die </a:t>
            </a:r>
            <a:r>
              <a:rPr lang="en-US" dirty="0" err="1">
                <a:ea typeface="+mn-lt"/>
                <a:cs typeface="+mn-lt"/>
              </a:rPr>
              <a:t>dagelijks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actief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zijn</a:t>
            </a:r>
            <a:r>
              <a:rPr lang="en-US" dirty="0">
                <a:ea typeface="+mn-lt"/>
                <a:cs typeface="+mn-lt"/>
              </a:rPr>
              <a:t> op de club</a:t>
            </a:r>
          </a:p>
          <a:p>
            <a:pPr marL="342900" indent="-342900"/>
            <a:r>
              <a:rPr lang="en-US" dirty="0">
                <a:ea typeface="+mn-lt"/>
                <a:cs typeface="+mn-lt"/>
              </a:rPr>
              <a:t>Alle </a:t>
            </a:r>
            <a:r>
              <a:rPr lang="en-US" dirty="0" err="1">
                <a:ea typeface="+mn-lt"/>
                <a:cs typeface="+mn-lt"/>
              </a:rPr>
              <a:t>leden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hun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ouders</a:t>
            </a:r>
            <a:r>
              <a:rPr lang="en-US" dirty="0">
                <a:ea typeface="+mn-lt"/>
                <a:cs typeface="+mn-lt"/>
              </a:rPr>
              <a:t> of </a:t>
            </a:r>
            <a:r>
              <a:rPr lang="en-US" dirty="0" err="1">
                <a:ea typeface="+mn-lt"/>
                <a:cs typeface="+mn-lt"/>
              </a:rPr>
              <a:t>verzorgers</a:t>
            </a:r>
            <a:endParaRPr lang="en-US">
              <a:ea typeface="+mn-lt"/>
              <a:cs typeface="+mn-lt"/>
            </a:endParaRPr>
          </a:p>
          <a:p>
            <a:pPr marL="342900" indent="-342900"/>
            <a:r>
              <a:rPr lang="en-US" dirty="0">
                <a:ea typeface="+mn-lt"/>
                <a:cs typeface="+mn-lt"/>
              </a:rPr>
              <a:t>Het </a:t>
            </a:r>
            <a:r>
              <a:rPr lang="en-US" dirty="0" err="1">
                <a:ea typeface="+mn-lt"/>
                <a:cs typeface="+mn-lt"/>
              </a:rPr>
              <a:t>bestuur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commissies</a:t>
            </a:r>
            <a:r>
              <a:rPr lang="en-US" dirty="0">
                <a:ea typeface="+mn-lt"/>
                <a:cs typeface="+mn-lt"/>
              </a:rPr>
              <a:t> die </a:t>
            </a:r>
            <a:r>
              <a:rPr lang="en-US" dirty="0" err="1">
                <a:ea typeface="+mn-lt"/>
                <a:cs typeface="+mn-lt"/>
              </a:rPr>
              <a:t>verantwoordelijk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zijn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voor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beleid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uitvoering</a:t>
            </a:r>
            <a:endParaRPr lang="en-US" dirty="0">
              <a:ea typeface="+mn-lt"/>
              <a:cs typeface="+mn-lt"/>
            </a:endParaRPr>
          </a:p>
          <a:p>
            <a:pPr marL="342900" indent="-342900"/>
            <a:r>
              <a:rPr lang="en-US" dirty="0" err="1">
                <a:ea typeface="+mn-lt"/>
                <a:cs typeface="+mn-lt"/>
              </a:rPr>
              <a:t>Bezoekers</a:t>
            </a:r>
            <a:r>
              <a:rPr lang="en-US" dirty="0">
                <a:ea typeface="+mn-lt"/>
                <a:cs typeface="+mn-lt"/>
              </a:rPr>
              <a:t> van </a:t>
            </a:r>
            <a:r>
              <a:rPr lang="en-US" dirty="0" err="1">
                <a:ea typeface="+mn-lt"/>
                <a:cs typeface="+mn-lt"/>
              </a:rPr>
              <a:t>wedstrijden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evenementen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zoals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publiek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gasten</a:t>
            </a:r>
            <a:endParaRPr lang="en-US">
              <a:ea typeface="+mn-lt"/>
              <a:cs typeface="+mn-lt"/>
            </a:endParaRPr>
          </a:p>
          <a:p>
            <a:pPr marL="342900" indent="-342900"/>
            <a:r>
              <a:rPr lang="en-US" dirty="0" err="1">
                <a:ea typeface="+mn-lt"/>
                <a:cs typeface="+mn-lt"/>
              </a:rPr>
              <a:t>Schoonmakers</a:t>
            </a:r>
            <a:r>
              <a:rPr lang="en-US" dirty="0">
                <a:ea typeface="+mn-lt"/>
                <a:cs typeface="+mn-lt"/>
              </a:rPr>
              <a:t> die </a:t>
            </a:r>
            <a:r>
              <a:rPr lang="en-US" dirty="0" err="1">
                <a:ea typeface="+mn-lt"/>
                <a:cs typeface="+mn-lt"/>
              </a:rPr>
              <a:t>verantwoordelijk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zijn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voor</a:t>
            </a:r>
            <a:r>
              <a:rPr lang="en-US" dirty="0">
                <a:ea typeface="+mn-lt"/>
                <a:cs typeface="+mn-lt"/>
              </a:rPr>
              <a:t> het </a:t>
            </a:r>
            <a:r>
              <a:rPr lang="en-US" dirty="0" err="1">
                <a:ea typeface="+mn-lt"/>
                <a:cs typeface="+mn-lt"/>
              </a:rPr>
              <a:t>onderhoud</a:t>
            </a:r>
            <a:r>
              <a:rPr lang="en-US" dirty="0">
                <a:ea typeface="+mn-lt"/>
                <a:cs typeface="+mn-lt"/>
              </a:rPr>
              <a:t> van de </a:t>
            </a:r>
            <a:r>
              <a:rPr lang="en-US" dirty="0" err="1">
                <a:ea typeface="+mn-lt"/>
                <a:cs typeface="+mn-lt"/>
              </a:rPr>
              <a:t>accommodatie</a:t>
            </a:r>
            <a:endParaRPr lang="en-US">
              <a:ea typeface="+mn-lt"/>
              <a:cs typeface="+mn-lt"/>
            </a:endParaRPr>
          </a:p>
          <a:p>
            <a:pPr marL="342900" indent="-342900"/>
            <a:r>
              <a:rPr lang="en-US" dirty="0" err="1">
                <a:ea typeface="+mn-lt"/>
                <a:cs typeface="+mn-lt"/>
              </a:rPr>
              <a:t>Sportbonden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samenwerkingspartners</a:t>
            </a:r>
            <a:r>
              <a:rPr lang="en-US" dirty="0">
                <a:ea typeface="+mn-lt"/>
                <a:cs typeface="+mn-lt"/>
              </a:rPr>
              <a:t> die </a:t>
            </a:r>
            <a:r>
              <a:rPr lang="en-US" dirty="0" err="1">
                <a:ea typeface="+mn-lt"/>
                <a:cs typeface="+mn-lt"/>
              </a:rPr>
              <a:t>ook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belang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hebben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bij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een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duurzaam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beleid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 b="1" dirty="0">
              <a:ea typeface="Verdana"/>
            </a:endParaRPr>
          </a:p>
          <a:p>
            <a:pPr marL="316230" indent="-316230"/>
            <a:endParaRPr lang="nl-NL" dirty="0">
              <a:ea typeface="Verdana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53C63EE-A657-606E-928C-0B6F031E212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10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A3B83D4-9B76-3948-9B55-FBC332D01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Verdana"/>
              </a:rPr>
              <a:t>Met welke doelgroepen communiceert een sportvereniging?</a:t>
            </a:r>
          </a:p>
        </p:txBody>
      </p:sp>
    </p:spTree>
    <p:extLst>
      <p:ext uri="{BB962C8B-B14F-4D97-AF65-F5344CB8AC3E}">
        <p14:creationId xmlns:p14="http://schemas.microsoft.com/office/powerpoint/2010/main" val="1963825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51FBA-DE8C-C8AD-50CA-9F55A3AFB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4D6ACBD-F2E4-1587-710C-C9A0A25BFE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8165" y="2355663"/>
            <a:ext cx="11813667" cy="3964060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316230" indent="-316230"/>
            <a:r>
              <a:rPr lang="en-US" dirty="0" err="1">
                <a:ea typeface="+mn-lt"/>
                <a:cs typeface="+mn-lt"/>
              </a:rPr>
              <a:t>Duidelijke</a:t>
            </a:r>
            <a:r>
              <a:rPr lang="en-US" dirty="0">
                <a:ea typeface="+mn-lt"/>
                <a:cs typeface="+mn-lt"/>
              </a:rPr>
              <a:t> posters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informatieborden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bij</a:t>
            </a:r>
            <a:r>
              <a:rPr lang="en-US" dirty="0">
                <a:ea typeface="+mn-lt"/>
                <a:cs typeface="+mn-lt"/>
              </a:rPr>
              <a:t> de ingang van de</a:t>
            </a:r>
          </a:p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sportaccommodatie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in de </a:t>
            </a:r>
            <a:r>
              <a:rPr lang="en-US" dirty="0" err="1">
                <a:ea typeface="+mn-lt"/>
                <a:cs typeface="+mn-lt"/>
              </a:rPr>
              <a:t>kantine</a:t>
            </a:r>
            <a:r>
              <a:rPr lang="en-US" dirty="0">
                <a:ea typeface="+mn-lt"/>
                <a:cs typeface="+mn-lt"/>
              </a:rPr>
              <a:t>. </a:t>
            </a:r>
          </a:p>
          <a:p>
            <a:pPr marL="342900" indent="-342900"/>
            <a:r>
              <a:rPr lang="en-US" dirty="0">
                <a:ea typeface="+mn-lt"/>
                <a:cs typeface="+mn-lt"/>
              </a:rPr>
              <a:t>Een </a:t>
            </a:r>
            <a:r>
              <a:rPr lang="en-US" dirty="0" err="1">
                <a:ea typeface="+mn-lt"/>
                <a:cs typeface="+mn-lt"/>
              </a:rPr>
              <a:t>speciale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pagina</a:t>
            </a:r>
            <a:r>
              <a:rPr lang="en-US" dirty="0">
                <a:ea typeface="+mn-lt"/>
                <a:cs typeface="+mn-lt"/>
              </a:rPr>
              <a:t> of </a:t>
            </a:r>
            <a:r>
              <a:rPr lang="en-US" dirty="0" err="1">
                <a:ea typeface="+mn-lt"/>
                <a:cs typeface="+mn-lt"/>
              </a:rPr>
              <a:t>een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opvallende</a:t>
            </a:r>
            <a:r>
              <a:rPr lang="en-US" dirty="0">
                <a:ea typeface="+mn-lt"/>
                <a:cs typeface="+mn-lt"/>
              </a:rPr>
              <a:t> pop-up op de website van de club,</a:t>
            </a:r>
            <a:endParaRPr lang="en-US" dirty="0">
              <a:ea typeface="Verdana"/>
            </a:endParaRPr>
          </a:p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waarin</a:t>
            </a:r>
            <a:r>
              <a:rPr lang="en-US" dirty="0">
                <a:ea typeface="+mn-lt"/>
                <a:cs typeface="+mn-lt"/>
              </a:rPr>
              <a:t> het </a:t>
            </a:r>
            <a:r>
              <a:rPr lang="en-US" dirty="0" err="1">
                <a:ea typeface="+mn-lt"/>
                <a:cs typeface="+mn-lt"/>
              </a:rPr>
              <a:t>nieuwe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duurzame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afvalbeleid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wordt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toegelicht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ea typeface="Verdana"/>
            </a:endParaRPr>
          </a:p>
          <a:p>
            <a:pPr marL="316230" indent="-316230"/>
            <a:r>
              <a:rPr lang="en-US" dirty="0">
                <a:ea typeface="+mn-lt"/>
                <a:cs typeface="+mn-lt"/>
              </a:rPr>
              <a:t>Social </a:t>
            </a:r>
            <a:r>
              <a:rPr lang="en-US" dirty="0" err="1">
                <a:ea typeface="+mn-lt"/>
                <a:cs typeface="+mn-lt"/>
              </a:rPr>
              <a:t>mediakanalen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zoals</a:t>
            </a:r>
            <a:r>
              <a:rPr lang="en-US" dirty="0">
                <a:ea typeface="+mn-lt"/>
                <a:cs typeface="+mn-lt"/>
              </a:rPr>
              <a:t> Facebook, Instagram, X, </a:t>
            </a:r>
            <a:r>
              <a:rPr lang="en-US" dirty="0" err="1">
                <a:ea typeface="+mn-lt"/>
                <a:cs typeface="+mn-lt"/>
              </a:rPr>
              <a:t>Tiktok</a:t>
            </a:r>
            <a:r>
              <a:rPr lang="en-US" dirty="0">
                <a:ea typeface="+mn-lt"/>
                <a:cs typeface="+mn-lt"/>
              </a:rPr>
              <a:t> of Snapchat.</a:t>
            </a:r>
            <a:endParaRPr lang="en-US" dirty="0"/>
          </a:p>
          <a:p>
            <a:pPr marL="316230" indent="-316230"/>
            <a:r>
              <a:rPr lang="en-US" dirty="0" err="1">
                <a:ea typeface="+mn-lt"/>
                <a:cs typeface="+mn-lt"/>
              </a:rPr>
              <a:t>Regelmatige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berichten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foto’s</a:t>
            </a:r>
            <a:r>
              <a:rPr lang="en-US" dirty="0">
                <a:ea typeface="+mn-lt"/>
                <a:cs typeface="+mn-lt"/>
              </a:rPr>
              <a:t> van het </a:t>
            </a:r>
            <a:r>
              <a:rPr lang="en-US" dirty="0" err="1">
                <a:ea typeface="+mn-lt"/>
                <a:cs typeface="+mn-lt"/>
              </a:rPr>
              <a:t>duurzame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afvalbeheer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succesverhalen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stimuleren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betrokkenheid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maken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communicatie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levendig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 err="1">
              <a:ea typeface="Verdana"/>
            </a:endParaRPr>
          </a:p>
          <a:p>
            <a:pPr marL="0" indent="0">
              <a:buNone/>
            </a:pPr>
            <a:endParaRPr lang="en-US" b="1" dirty="0">
              <a:ea typeface="Verdana"/>
            </a:endParaRPr>
          </a:p>
          <a:p>
            <a:pPr marL="316230" indent="-316230"/>
            <a:endParaRPr lang="nl-NL" dirty="0">
              <a:ea typeface="Verdana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60101FB-D1B8-196C-E347-E448185371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11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B267DD2-2F9D-BCFF-8459-7C0F62D63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Verdana"/>
              </a:rPr>
              <a:t>Externe </a:t>
            </a:r>
            <a:r>
              <a:rPr lang="nl-NL" dirty="0" err="1">
                <a:ea typeface="Verdana"/>
              </a:rPr>
              <a:t>communicatiekanelen</a:t>
            </a:r>
          </a:p>
        </p:txBody>
      </p:sp>
    </p:spTree>
    <p:extLst>
      <p:ext uri="{BB962C8B-B14F-4D97-AF65-F5344CB8AC3E}">
        <p14:creationId xmlns:p14="http://schemas.microsoft.com/office/powerpoint/2010/main" val="3753583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4358B-BFC8-E873-B91C-51D322D7B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DF254C7-9A8A-5FF0-5A49-23AD03D3E4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8165" y="2355663"/>
            <a:ext cx="11813667" cy="3964060"/>
          </a:xfrm>
        </p:spPr>
        <p:txBody>
          <a:bodyPr vert="horz" lIns="0" tIns="0" rIns="0" bIns="0" rtlCol="0" anchor="t">
            <a:noAutofit/>
          </a:bodyPr>
          <a:lstStyle/>
          <a:p>
            <a:pPr marL="316230" indent="-316230"/>
            <a:r>
              <a:rPr lang="en-US" dirty="0">
                <a:ea typeface="+mn-lt"/>
                <a:cs typeface="+mn-lt"/>
              </a:rPr>
              <a:t>WhatsApp-</a:t>
            </a:r>
            <a:r>
              <a:rPr lang="en-US" dirty="0" err="1">
                <a:ea typeface="+mn-lt"/>
                <a:cs typeface="+mn-lt"/>
              </a:rPr>
              <a:t>groepen</a:t>
            </a:r>
            <a:r>
              <a:rPr lang="en-US" dirty="0">
                <a:ea typeface="+mn-lt"/>
                <a:cs typeface="+mn-lt"/>
              </a:rPr>
              <a:t> van teams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commissies</a:t>
            </a:r>
            <a:r>
              <a:rPr lang="en-US" dirty="0">
                <a:ea typeface="+mn-lt"/>
                <a:cs typeface="+mn-lt"/>
              </a:rPr>
              <a:t>. </a:t>
            </a:r>
            <a:endParaRPr lang="en-US">
              <a:ea typeface="Verdana"/>
            </a:endParaRPr>
          </a:p>
          <a:p>
            <a:pPr marL="316230" indent="-316230"/>
            <a:r>
              <a:rPr lang="en-US" dirty="0">
                <a:ea typeface="+mn-lt"/>
                <a:cs typeface="+mn-lt"/>
              </a:rPr>
              <a:t>E-mails </a:t>
            </a:r>
            <a:r>
              <a:rPr lang="en-US" dirty="0" err="1">
                <a:ea typeface="+mn-lt"/>
                <a:cs typeface="+mn-lt"/>
              </a:rPr>
              <a:t>waarin</a:t>
            </a:r>
            <a:r>
              <a:rPr lang="en-US" dirty="0">
                <a:ea typeface="+mn-lt"/>
                <a:cs typeface="+mn-lt"/>
              </a:rPr>
              <a:t> je het </a:t>
            </a:r>
            <a:r>
              <a:rPr lang="en-US" dirty="0" err="1">
                <a:ea typeface="+mn-lt"/>
                <a:cs typeface="+mn-lt"/>
              </a:rPr>
              <a:t>afvalplan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toelicht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praktische</a:t>
            </a:r>
            <a:r>
              <a:rPr lang="en-US" dirty="0">
                <a:ea typeface="+mn-lt"/>
                <a:cs typeface="+mn-lt"/>
              </a:rPr>
              <a:t> tips </a:t>
            </a:r>
            <a:r>
              <a:rPr lang="en-US" dirty="0" err="1">
                <a:ea typeface="+mn-lt"/>
                <a:cs typeface="+mn-lt"/>
              </a:rPr>
              <a:t>geeft</a:t>
            </a:r>
            <a:r>
              <a:rPr lang="en-US" dirty="0">
                <a:ea typeface="+mn-lt"/>
                <a:cs typeface="+mn-lt"/>
              </a:rPr>
              <a:t>. </a:t>
            </a:r>
            <a:endParaRPr lang="en-US">
              <a:ea typeface="Verdana"/>
            </a:endParaRPr>
          </a:p>
          <a:p>
            <a:pPr marL="316230" indent="-316230"/>
            <a:r>
              <a:rPr lang="en-US" dirty="0">
                <a:ea typeface="+mn-lt"/>
                <a:cs typeface="+mn-lt"/>
              </a:rPr>
              <a:t>Het </a:t>
            </a:r>
            <a:r>
              <a:rPr lang="en-US" dirty="0" err="1">
                <a:ea typeface="+mn-lt"/>
                <a:cs typeface="+mn-lt"/>
              </a:rPr>
              <a:t>organiseren</a:t>
            </a:r>
            <a:r>
              <a:rPr lang="en-US" dirty="0">
                <a:ea typeface="+mn-lt"/>
                <a:cs typeface="+mn-lt"/>
              </a:rPr>
              <a:t> van </a:t>
            </a:r>
            <a:r>
              <a:rPr lang="en-US" dirty="0" err="1">
                <a:ea typeface="+mn-lt"/>
                <a:cs typeface="+mn-lt"/>
              </a:rPr>
              <a:t>korte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interactieve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sessies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voor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vrijwilligers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medewerkers</a:t>
            </a:r>
            <a:r>
              <a:rPr lang="en-US" dirty="0">
                <a:ea typeface="+mn-lt"/>
                <a:cs typeface="+mn-lt"/>
              </a:rPr>
              <a:t>. </a:t>
            </a:r>
            <a:endParaRPr lang="en-US">
              <a:ea typeface="Verdana"/>
            </a:endParaRPr>
          </a:p>
          <a:p>
            <a:pPr marL="316230" indent="-316230"/>
            <a:r>
              <a:rPr lang="en-US" dirty="0">
                <a:ea typeface="+mn-lt"/>
                <a:cs typeface="+mn-lt"/>
              </a:rPr>
              <a:t>Ook </a:t>
            </a:r>
            <a:r>
              <a:rPr lang="en-US" dirty="0" err="1">
                <a:ea typeface="+mn-lt"/>
                <a:cs typeface="+mn-lt"/>
              </a:rPr>
              <a:t>binnen</a:t>
            </a:r>
            <a:r>
              <a:rPr lang="en-US" dirty="0">
                <a:ea typeface="+mn-lt"/>
                <a:cs typeface="+mn-lt"/>
              </a:rPr>
              <a:t> de interne </a:t>
            </a:r>
            <a:r>
              <a:rPr lang="en-US" dirty="0" err="1">
                <a:ea typeface="+mn-lt"/>
                <a:cs typeface="+mn-lt"/>
              </a:rPr>
              <a:t>communicatie</a:t>
            </a:r>
            <a:r>
              <a:rPr lang="en-US" dirty="0">
                <a:ea typeface="+mn-lt"/>
                <a:cs typeface="+mn-lt"/>
              </a:rPr>
              <a:t> is het </a:t>
            </a:r>
            <a:r>
              <a:rPr lang="en-US" dirty="0" err="1">
                <a:ea typeface="+mn-lt"/>
                <a:cs typeface="+mn-lt"/>
              </a:rPr>
              <a:t>inzetten</a:t>
            </a:r>
            <a:r>
              <a:rPr lang="en-US" dirty="0">
                <a:ea typeface="+mn-lt"/>
                <a:cs typeface="+mn-lt"/>
              </a:rPr>
              <a:t> van de website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social media </a:t>
            </a:r>
            <a:r>
              <a:rPr lang="en-US" dirty="0" err="1">
                <a:ea typeface="+mn-lt"/>
                <a:cs typeface="+mn-lt"/>
              </a:rPr>
              <a:t>kanalen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waardevol</a:t>
            </a:r>
            <a:r>
              <a:rPr lang="en-US" dirty="0">
                <a:ea typeface="+mn-lt"/>
                <a:cs typeface="+mn-lt"/>
              </a:rPr>
              <a:t> om </a:t>
            </a:r>
            <a:r>
              <a:rPr lang="en-US" dirty="0" err="1">
                <a:ea typeface="+mn-lt"/>
                <a:cs typeface="+mn-lt"/>
              </a:rPr>
              <a:t>iedereen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betrokken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houden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successen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delen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ea typeface="Verdana"/>
            </a:endParaRPr>
          </a:p>
          <a:p>
            <a:pPr marL="0" indent="0">
              <a:buNone/>
            </a:pPr>
            <a:endParaRPr lang="en-US" b="1" dirty="0">
              <a:ea typeface="Verdana"/>
            </a:endParaRPr>
          </a:p>
          <a:p>
            <a:pPr marL="316230" indent="-316230"/>
            <a:endParaRPr lang="nl-NL" dirty="0">
              <a:ea typeface="Verdana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2A2643F-3F33-191E-884C-C9C5D773D2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12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ACA15E0-3ED7-0F6D-2ACE-A86471B9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Verdana"/>
              </a:rPr>
              <a:t>Interne </a:t>
            </a:r>
            <a:r>
              <a:rPr lang="nl-NL" dirty="0" err="1">
                <a:ea typeface="Verdana"/>
              </a:rPr>
              <a:t>communicatiekanelen</a:t>
            </a:r>
            <a:endParaRPr lang="nl-NL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13270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BC0FE737-2961-AFE2-D927-CEEBAC10B63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73232371"/>
              </p:ext>
            </p:extLst>
          </p:nvPr>
        </p:nvGraphicFramePr>
        <p:xfrm>
          <a:off x="630238" y="2351088"/>
          <a:ext cx="10921998" cy="2542921"/>
        </p:xfrm>
        <a:graphic>
          <a:graphicData uri="http://schemas.openxmlformats.org/drawingml/2006/table">
            <a:tbl>
              <a:tblPr bandRow="1">
                <a:tableStyleId>{0660B408-B3CF-4A94-85FC-2B1E0A45F4A2}</a:tableStyleId>
              </a:tblPr>
              <a:tblGrid>
                <a:gridCol w="3640666">
                  <a:extLst>
                    <a:ext uri="{9D8B030D-6E8A-4147-A177-3AD203B41FA5}">
                      <a16:colId xmlns:a16="http://schemas.microsoft.com/office/drawing/2014/main" val="3161695362"/>
                    </a:ext>
                  </a:extLst>
                </a:gridCol>
                <a:gridCol w="3640666">
                  <a:extLst>
                    <a:ext uri="{9D8B030D-6E8A-4147-A177-3AD203B41FA5}">
                      <a16:colId xmlns:a16="http://schemas.microsoft.com/office/drawing/2014/main" val="12643730"/>
                    </a:ext>
                  </a:extLst>
                </a:gridCol>
                <a:gridCol w="3640666">
                  <a:extLst>
                    <a:ext uri="{9D8B030D-6E8A-4147-A177-3AD203B41FA5}">
                      <a16:colId xmlns:a16="http://schemas.microsoft.com/office/drawing/2014/main" val="21595643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  <a:buNone/>
                      </a:pPr>
                      <a:r>
                        <a:rPr lang="nl-NL" sz="1800" b="1" dirty="0">
                          <a:solidFill>
                            <a:schemeClr val="tx1"/>
                          </a:solidFill>
                          <a:effectLst/>
                        </a:rPr>
                        <a:t>Doelgroepen</a:t>
                      </a:r>
                      <a:endParaRPr lang="nl-NL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  <a:buNone/>
                      </a:pPr>
                      <a:r>
                        <a:rPr lang="nl-NL" sz="1800" b="1" dirty="0">
                          <a:solidFill>
                            <a:schemeClr val="tx1"/>
                          </a:solidFill>
                          <a:effectLst/>
                        </a:rPr>
                        <a:t>Boodschap</a:t>
                      </a:r>
                      <a:endParaRPr lang="nl-NL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  <a:buNone/>
                      </a:pPr>
                      <a:r>
                        <a:rPr lang="nl-NL" sz="1800" b="1" dirty="0">
                          <a:solidFill>
                            <a:schemeClr val="tx1"/>
                          </a:solidFill>
                          <a:effectLst/>
                        </a:rPr>
                        <a:t>Communicatiemiddelen</a:t>
                      </a:r>
                      <a:endParaRPr lang="nl-NL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88805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  <a:buNone/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</a:rPr>
                        <a:t>Trainers, begeleiders en vrijwilligers</a:t>
                      </a:r>
                      <a:endParaRPr lang="nl-NL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Informatie over nieuwe hergebruik tenues en sportmaterialen</a:t>
                      </a:r>
                      <a:endParaRPr lang="en-US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nl-NL" dirty="0">
                          <a:effectLst/>
                        </a:rPr>
                        <a:t>Website en app-groepen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59789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  <a:buNone/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</a:rPr>
                        <a:t>Leden, ouders en verzorgers</a:t>
                      </a:r>
                      <a:endParaRPr lang="nl-NL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dirty="0">
                          <a:effectLst/>
                        </a:rPr>
                        <a:t>In</a:t>
                      </a:r>
                      <a:r>
                        <a:rPr lang="nl-NL" sz="1800" u="none" strike="noStrike" noProof="0" dirty="0">
                          <a:effectLst/>
                        </a:rPr>
                        <a:t>formatie over nieuwe gescheiden afvalbakken</a:t>
                      </a:r>
                      <a:endParaRPr lang="en-US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dirty="0">
                          <a:effectLst/>
                        </a:rPr>
                        <a:t>Nieuwsbrie</a:t>
                      </a:r>
                      <a:r>
                        <a:rPr lang="nl-NL" sz="1800" u="none" strike="noStrike" noProof="0" dirty="0">
                          <a:effectLst/>
                        </a:rPr>
                        <a:t>f en </a:t>
                      </a:r>
                      <a:r>
                        <a:rPr lang="nl-NL" sz="1800" u="none" strike="noStrike" noProof="0" err="1">
                          <a:effectLst/>
                        </a:rPr>
                        <a:t>social</a:t>
                      </a:r>
                      <a:r>
                        <a:rPr lang="nl-NL" sz="1800" u="none" strike="noStrike" noProof="0" dirty="0">
                          <a:effectLst/>
                        </a:rPr>
                        <a:t> media</a:t>
                      </a:r>
                      <a:endParaRPr lang="nl-NL" dirty="0"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39183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  <a:buNone/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</a:rPr>
                        <a:t>Bezoekers wedstrijden</a:t>
                      </a:r>
                      <a:endParaRPr lang="nl-NL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nl-NL" dirty="0">
                          <a:effectLst/>
                        </a:rPr>
                        <a:t>Lever herbruikbare bekers in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nl-NL" dirty="0">
                          <a:effectLst/>
                        </a:rPr>
                        <a:t>Mondelinge uitleg en posters in het clubgebouw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670634"/>
                  </a:ext>
                </a:extLst>
              </a:tr>
            </a:tbl>
          </a:graphicData>
        </a:graphic>
      </p:graphicFrame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9DD3F0B-1231-79C0-2544-F2C2143A783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13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A7CE976-29A6-276A-20D7-4A81ACE45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Verdana"/>
              </a:rPr>
              <a:t>Voorbeeld Communicatieplan</a:t>
            </a:r>
          </a:p>
        </p:txBody>
      </p:sp>
    </p:spTree>
    <p:extLst>
      <p:ext uri="{BB962C8B-B14F-4D97-AF65-F5344CB8AC3E}">
        <p14:creationId xmlns:p14="http://schemas.microsoft.com/office/powerpoint/2010/main" val="88943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A0F2D50-D887-0AA5-05D2-8C6A3AA24E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200" y="2355663"/>
            <a:ext cx="10922400" cy="396406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b="1" dirty="0" err="1">
                <a:ea typeface="Verdana"/>
              </a:rPr>
              <a:t>Waar</a:t>
            </a:r>
            <a:r>
              <a:rPr lang="en-US" b="1" dirty="0">
                <a:ea typeface="Verdana"/>
              </a:rPr>
              <a:t> let je op </a:t>
            </a:r>
            <a:r>
              <a:rPr lang="en-US" b="1" dirty="0" err="1">
                <a:ea typeface="Verdana"/>
              </a:rPr>
              <a:t>bij</a:t>
            </a:r>
            <a:r>
              <a:rPr lang="en-US" b="1" dirty="0">
                <a:ea typeface="Verdana"/>
              </a:rPr>
              <a:t> </a:t>
            </a:r>
            <a:r>
              <a:rPr lang="en-US" b="1" dirty="0" err="1">
                <a:ea typeface="Verdana"/>
              </a:rPr>
              <a:t>communicatie</a:t>
            </a:r>
            <a:r>
              <a:rPr lang="en-US" b="1" dirty="0">
                <a:ea typeface="Verdana"/>
              </a:rPr>
              <a:t> over </a:t>
            </a:r>
            <a:r>
              <a:rPr lang="en-US" b="1" dirty="0" err="1">
                <a:ea typeface="Verdana"/>
              </a:rPr>
              <a:t>afvalscheiding</a:t>
            </a:r>
            <a:r>
              <a:rPr lang="en-US" b="1" dirty="0">
                <a:ea typeface="Verdana"/>
              </a:rPr>
              <a:t>?</a:t>
            </a:r>
            <a:endParaRPr lang="en-US" dirty="0"/>
          </a:p>
          <a:p>
            <a:pPr marL="342900" indent="-342900"/>
            <a:r>
              <a:rPr lang="en-US" dirty="0">
                <a:ea typeface="Verdana"/>
              </a:rPr>
              <a:t>De </a:t>
            </a:r>
            <a:r>
              <a:rPr lang="en-US" dirty="0" err="1">
                <a:ea typeface="Verdana"/>
              </a:rPr>
              <a:t>boodschap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zelf</a:t>
            </a:r>
            <a:endParaRPr lang="en-US" dirty="0">
              <a:ea typeface="Verdana"/>
            </a:endParaRPr>
          </a:p>
          <a:p>
            <a:pPr marL="342900" indent="-342900"/>
            <a:r>
              <a:rPr lang="en-US" dirty="0">
                <a:ea typeface="Verdana"/>
              </a:rPr>
              <a:t>De toon</a:t>
            </a:r>
          </a:p>
          <a:p>
            <a:pPr marL="342900" indent="-342900"/>
            <a:r>
              <a:rPr lang="en-US" dirty="0">
                <a:ea typeface="Verdana"/>
              </a:rPr>
              <a:t>De </a:t>
            </a:r>
            <a:r>
              <a:rPr lang="en-US" dirty="0" err="1">
                <a:ea typeface="Verdana"/>
              </a:rPr>
              <a:t>ontvanger</a:t>
            </a:r>
            <a:endParaRPr lang="en-US" dirty="0">
              <a:ea typeface="Verdana"/>
            </a:endParaRPr>
          </a:p>
          <a:p>
            <a:pPr marL="342900" indent="-342900"/>
            <a:r>
              <a:rPr lang="en-US" dirty="0">
                <a:ea typeface="Verdana"/>
              </a:rPr>
              <a:t>De </a:t>
            </a:r>
            <a:r>
              <a:rPr lang="en-US" dirty="0" err="1">
                <a:ea typeface="Verdana"/>
              </a:rPr>
              <a:t>vorm</a:t>
            </a:r>
            <a:endParaRPr lang="en-US" dirty="0">
              <a:ea typeface="Verdana"/>
            </a:endParaRPr>
          </a:p>
          <a:p>
            <a:pPr marL="342900" indent="-342900"/>
            <a:r>
              <a:rPr lang="en-US" dirty="0">
                <a:ea typeface="Verdana"/>
              </a:rPr>
              <a:t>De </a:t>
            </a:r>
            <a:r>
              <a:rPr lang="en-US" dirty="0" err="1">
                <a:ea typeface="Verdana"/>
              </a:rPr>
              <a:t>doelgroep</a:t>
            </a:r>
          </a:p>
          <a:p>
            <a:pPr marL="316230" indent="-316230"/>
            <a:endParaRPr lang="nl-NL" dirty="0">
              <a:ea typeface="Verdana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3F30798-BD92-98CA-8AA9-AF4D2B16C0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2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AC2F57C-9D11-E551-6187-407AE1805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Verdana"/>
              </a:rPr>
              <a:t>"De juiste toon"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0583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20C47-EB71-8896-F24D-C89F6C99E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DAD133F-3EF4-02C0-9268-844F425975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8165" y="2559770"/>
            <a:ext cx="11813667" cy="396406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De </a:t>
            </a:r>
            <a:r>
              <a:rPr lang="en-US" dirty="0" err="1">
                <a:ea typeface="+mn-lt"/>
                <a:cs typeface="+mn-lt"/>
              </a:rPr>
              <a:t>manier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waarop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een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boodschap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formuleert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bepaalt</a:t>
            </a:r>
            <a:r>
              <a:rPr lang="en-US" dirty="0">
                <a:ea typeface="+mn-lt"/>
                <a:cs typeface="+mn-lt"/>
              </a:rPr>
              <a:t> hoe </a:t>
            </a:r>
            <a:r>
              <a:rPr lang="en-US" dirty="0" err="1">
                <a:ea typeface="+mn-lt"/>
                <a:cs typeface="+mn-lt"/>
              </a:rPr>
              <a:t>deze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binnenkomt</a:t>
            </a:r>
            <a:r>
              <a:rPr lang="en-US" dirty="0">
                <a:ea typeface="+mn-lt"/>
                <a:cs typeface="+mn-lt"/>
              </a:rPr>
              <a:t>. In </a:t>
            </a:r>
            <a:r>
              <a:rPr lang="en-US" dirty="0" err="1">
                <a:ea typeface="+mn-lt"/>
                <a:cs typeface="+mn-lt"/>
              </a:rPr>
              <a:t>deze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oefening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ontdekken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deelnemers</a:t>
            </a:r>
            <a:r>
              <a:rPr lang="en-US" dirty="0">
                <a:ea typeface="+mn-lt"/>
                <a:cs typeface="+mn-lt"/>
              </a:rPr>
              <a:t> hoe </a:t>
            </a:r>
            <a:r>
              <a:rPr lang="en-US" dirty="0" err="1">
                <a:ea typeface="+mn-lt"/>
                <a:cs typeface="+mn-lt"/>
              </a:rPr>
              <a:t>verschillende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toonmogelijkheden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zoals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streng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uitnodigend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waarderend</a:t>
            </a:r>
            <a:r>
              <a:rPr lang="en-US" dirty="0">
                <a:ea typeface="+mn-lt"/>
                <a:cs typeface="+mn-lt"/>
              </a:rPr>
              <a:t> of </a:t>
            </a:r>
            <a:r>
              <a:rPr lang="en-US" dirty="0" err="1">
                <a:ea typeface="+mn-lt"/>
                <a:cs typeface="+mn-lt"/>
              </a:rPr>
              <a:t>dwingend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ander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gedrag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kunnen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oproepen</a:t>
            </a:r>
            <a:r>
              <a:rPr lang="en-US" dirty="0">
                <a:ea typeface="+mn-lt"/>
                <a:cs typeface="+mn-lt"/>
              </a:rPr>
              <a:t>. De </a:t>
            </a:r>
            <a:r>
              <a:rPr lang="en-US" dirty="0" err="1">
                <a:ea typeface="+mn-lt"/>
                <a:cs typeface="+mn-lt"/>
              </a:rPr>
              <a:t>voorbeelden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hieronder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helpen</a:t>
            </a:r>
            <a:r>
              <a:rPr lang="en-US" dirty="0">
                <a:ea typeface="+mn-lt"/>
                <a:cs typeface="+mn-lt"/>
              </a:rPr>
              <a:t> om </a:t>
            </a:r>
            <a:r>
              <a:rPr lang="en-US" dirty="0" err="1">
                <a:ea typeface="+mn-lt"/>
                <a:cs typeface="+mn-lt"/>
              </a:rPr>
              <a:t>bewust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kiezen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welke</a:t>
            </a:r>
            <a:r>
              <a:rPr lang="en-US" dirty="0">
                <a:ea typeface="+mn-lt"/>
                <a:cs typeface="+mn-lt"/>
              </a:rPr>
              <a:t> toon het </a:t>
            </a:r>
            <a:r>
              <a:rPr lang="en-US" dirty="0" err="1">
                <a:ea typeface="+mn-lt"/>
                <a:cs typeface="+mn-lt"/>
              </a:rPr>
              <a:t>beste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werkt</a:t>
            </a:r>
            <a:r>
              <a:rPr lang="en-US" dirty="0">
                <a:ea typeface="+mn-lt"/>
                <a:cs typeface="+mn-lt"/>
              </a:rPr>
              <a:t>. Of is er </a:t>
            </a:r>
            <a:r>
              <a:rPr lang="en-US" dirty="0" err="1">
                <a:ea typeface="+mn-lt"/>
                <a:cs typeface="+mn-lt"/>
              </a:rPr>
              <a:t>een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betere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optie</a:t>
            </a:r>
            <a:r>
              <a:rPr lang="en-US" dirty="0">
                <a:ea typeface="+mn-lt"/>
                <a:cs typeface="+mn-lt"/>
              </a:rPr>
              <a:t>?</a:t>
            </a:r>
            <a:endParaRPr lang="en-US" dirty="0">
              <a:ea typeface="Verdana"/>
            </a:endParaRPr>
          </a:p>
          <a:p>
            <a:pPr marL="0" indent="0">
              <a:buNone/>
            </a:pPr>
            <a:endParaRPr lang="en-US" b="1" dirty="0">
              <a:ea typeface="Verdana"/>
            </a:endParaRPr>
          </a:p>
          <a:p>
            <a:pPr marL="316230" indent="-316230"/>
            <a:endParaRPr lang="nl-NL" dirty="0">
              <a:ea typeface="Verdana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3214F1A-DCE9-9839-D04D-F1D75BDD8DE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3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6393B9C-5D9D-6180-C889-CE8F701A8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Verdana"/>
              </a:rPr>
              <a:t>Introductie: Toonvariatie-oefening </a:t>
            </a:r>
          </a:p>
        </p:txBody>
      </p:sp>
    </p:spTree>
    <p:extLst>
      <p:ext uri="{BB962C8B-B14F-4D97-AF65-F5344CB8AC3E}">
        <p14:creationId xmlns:p14="http://schemas.microsoft.com/office/powerpoint/2010/main" val="168740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6B8896C-6E1B-E29F-97AC-D4125105F9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 fontScale="92500" lnSpcReduction="20000"/>
          </a:bodyPr>
          <a:lstStyle/>
          <a:p>
            <a:pPr marL="316230" indent="-316230">
              <a:buAutoNum type="alphaUcPeriod"/>
            </a:pPr>
            <a:endParaRPr lang="en-US" dirty="0">
              <a:ea typeface="Verdana"/>
            </a:endParaRPr>
          </a:p>
          <a:p>
            <a:pPr marL="457200" indent="-457200">
              <a:buAutoNum type="alphaUcPeriod"/>
            </a:pPr>
            <a:r>
              <a:rPr lang="en-US" dirty="0">
                <a:ea typeface="Verdana"/>
              </a:rPr>
              <a:t>Lever je </a:t>
            </a:r>
            <a:r>
              <a:rPr lang="en-US" dirty="0" err="1">
                <a:ea typeface="Verdana"/>
              </a:rPr>
              <a:t>beker</a:t>
            </a:r>
            <a:r>
              <a:rPr lang="en-US" dirty="0">
                <a:ea typeface="Verdana"/>
              </a:rPr>
              <a:t> in. </a:t>
            </a:r>
            <a:r>
              <a:rPr lang="en-US" dirty="0" err="1">
                <a:ea typeface="Verdana"/>
              </a:rPr>
              <a:t>Niet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doen</a:t>
            </a:r>
            <a:r>
              <a:rPr lang="en-US" dirty="0">
                <a:ea typeface="Verdana"/>
              </a:rPr>
              <a:t> is </a:t>
            </a:r>
            <a:r>
              <a:rPr lang="en-US" dirty="0" err="1">
                <a:ea typeface="Verdana"/>
              </a:rPr>
              <a:t>asociaal</a:t>
            </a:r>
            <a:r>
              <a:rPr lang="en-US" dirty="0">
                <a:ea typeface="Verdana"/>
              </a:rPr>
              <a:t>.</a:t>
            </a:r>
            <a:endParaRPr lang="nl-NL" dirty="0">
              <a:ea typeface="Verdana"/>
            </a:endParaRPr>
          </a:p>
          <a:p>
            <a:pPr marL="457200" indent="-457200">
              <a:buAutoNum type="alphaUcPeriod"/>
            </a:pPr>
            <a:endParaRPr lang="en-US" dirty="0">
              <a:ea typeface="Verdana"/>
            </a:endParaRPr>
          </a:p>
          <a:p>
            <a:pPr marL="457200" indent="-457200">
              <a:buAutoNum type="alphaUcPeriod"/>
            </a:pPr>
            <a:r>
              <a:rPr lang="en-US" dirty="0" err="1">
                <a:ea typeface="Verdana"/>
              </a:rPr>
              <a:t>Vergeet</a:t>
            </a:r>
            <a:r>
              <a:rPr lang="en-US" dirty="0">
                <a:ea typeface="Verdana"/>
              </a:rPr>
              <a:t> je </a:t>
            </a:r>
            <a:r>
              <a:rPr lang="en-US" dirty="0" err="1">
                <a:ea typeface="Verdana"/>
              </a:rPr>
              <a:t>beker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niet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terug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te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brengen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na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gebruik</a:t>
            </a:r>
            <a:r>
              <a:rPr lang="en-US" dirty="0">
                <a:ea typeface="Verdana"/>
              </a:rPr>
              <a:t>.</a:t>
            </a:r>
            <a:endParaRPr lang="nl-NL" dirty="0">
              <a:ea typeface="Verdana"/>
            </a:endParaRPr>
          </a:p>
          <a:p>
            <a:pPr marL="457200" indent="-457200">
              <a:buAutoNum type="alphaUcPeriod"/>
            </a:pPr>
            <a:endParaRPr lang="en-US" dirty="0">
              <a:ea typeface="Verdana"/>
            </a:endParaRPr>
          </a:p>
          <a:p>
            <a:pPr marL="457200" indent="-457200">
              <a:buAutoNum type="alphaUcPeriod"/>
            </a:pPr>
            <a:r>
              <a:rPr lang="en-US" dirty="0">
                <a:ea typeface="Verdana"/>
              </a:rPr>
              <a:t>Breng je </a:t>
            </a:r>
            <a:r>
              <a:rPr lang="en-US" dirty="0" err="1">
                <a:ea typeface="Verdana"/>
              </a:rPr>
              <a:t>beker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terug</a:t>
            </a:r>
            <a:r>
              <a:rPr lang="en-US" dirty="0">
                <a:ea typeface="Verdana"/>
              </a:rPr>
              <a:t> – zo </a:t>
            </a:r>
            <a:r>
              <a:rPr lang="en-US" dirty="0" err="1">
                <a:ea typeface="Verdana"/>
              </a:rPr>
              <a:t>houden</a:t>
            </a:r>
            <a:r>
              <a:rPr lang="en-US" dirty="0">
                <a:ea typeface="Verdana"/>
              </a:rPr>
              <a:t> we </a:t>
            </a:r>
            <a:r>
              <a:rPr lang="en-US" dirty="0" err="1">
                <a:ea typeface="Verdana"/>
              </a:rPr>
              <a:t>samen</a:t>
            </a:r>
            <a:r>
              <a:rPr lang="en-US" dirty="0">
                <a:ea typeface="Verdana"/>
              </a:rPr>
              <a:t> de club </a:t>
            </a:r>
            <a:r>
              <a:rPr lang="en-US" dirty="0" err="1">
                <a:ea typeface="Verdana"/>
              </a:rPr>
              <a:t>schoon</a:t>
            </a:r>
            <a:r>
              <a:rPr lang="en-US" dirty="0">
                <a:ea typeface="Verdana"/>
              </a:rPr>
              <a:t>.</a:t>
            </a:r>
            <a:endParaRPr lang="nl-NL" dirty="0">
              <a:ea typeface="Verdana"/>
            </a:endParaRPr>
          </a:p>
          <a:p>
            <a:pPr marL="316230" indent="-316230">
              <a:buAutoNum type="alphaUcPeriod"/>
            </a:pPr>
            <a:endParaRPr lang="nl-NL" dirty="0">
              <a:ea typeface="Verdana"/>
            </a:endParaRPr>
          </a:p>
          <a:p>
            <a:pPr marL="316230" indent="-316230">
              <a:buAutoNum type="alphaUcPeriod"/>
            </a:pPr>
            <a:endParaRPr lang="nl-NL" dirty="0">
              <a:ea typeface="Verdana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DD85CA2-2860-E3CE-469E-BA1127A61B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4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66698E0-4E24-8E1E-5AB9-FC9150C26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+mj-lt"/>
                <a:cs typeface="+mj-lt"/>
              </a:rPr>
              <a:t>Bekers terugbrengen</a:t>
            </a:r>
          </a:p>
        </p:txBody>
      </p:sp>
    </p:spTree>
    <p:extLst>
      <p:ext uri="{BB962C8B-B14F-4D97-AF65-F5344CB8AC3E}">
        <p14:creationId xmlns:p14="http://schemas.microsoft.com/office/powerpoint/2010/main" val="358659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A4123F1-6ED5-E7B1-2C96-E0DD280DF28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457200" indent="-457200">
              <a:buAutoNum type="alphaUcPeriod"/>
            </a:pPr>
            <a:endParaRPr lang="en-US" dirty="0">
              <a:ea typeface="+mn-lt"/>
              <a:cs typeface="+mn-lt"/>
            </a:endParaRPr>
          </a:p>
          <a:p>
            <a:pPr marL="457200" indent="-457200">
              <a:buAutoNum type="alphaUcPeriod"/>
            </a:pPr>
            <a:r>
              <a:rPr lang="en-US" dirty="0" err="1">
                <a:ea typeface="+mn-lt"/>
                <a:cs typeface="+mn-lt"/>
              </a:rPr>
              <a:t>Bedankt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dat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jij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helpt</a:t>
            </a:r>
            <a:r>
              <a:rPr lang="en-US" dirty="0">
                <a:ea typeface="+mn-lt"/>
                <a:cs typeface="+mn-lt"/>
              </a:rPr>
              <a:t> het </a:t>
            </a:r>
            <a:r>
              <a:rPr lang="en-US" dirty="0" err="1">
                <a:ea typeface="+mn-lt"/>
                <a:cs typeface="+mn-lt"/>
              </a:rPr>
              <a:t>afval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goed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scheiden</a:t>
            </a:r>
            <a:r>
              <a:rPr lang="en-US" dirty="0">
                <a:ea typeface="+mn-lt"/>
                <a:cs typeface="+mn-lt"/>
              </a:rPr>
              <a:t>.</a:t>
            </a:r>
            <a:endParaRPr lang="nl-NL">
              <a:ea typeface="+mn-lt"/>
              <a:cs typeface="+mn-lt"/>
            </a:endParaRPr>
          </a:p>
          <a:p>
            <a:pPr marL="457200" indent="-457200">
              <a:buAutoNum type="alphaUcPeriod"/>
            </a:pPr>
            <a:endParaRPr lang="en-US" dirty="0">
              <a:ea typeface="+mn-lt"/>
              <a:cs typeface="+mn-lt"/>
            </a:endParaRPr>
          </a:p>
          <a:p>
            <a:pPr marL="457200" indent="-457200">
              <a:buAutoNum type="alphaUcPeriod"/>
            </a:pPr>
            <a:r>
              <a:rPr lang="en-US" dirty="0" err="1">
                <a:ea typeface="+mn-lt"/>
                <a:cs typeface="+mn-lt"/>
              </a:rPr>
              <a:t>Gooi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afval</a:t>
            </a:r>
            <a:r>
              <a:rPr lang="en-US" dirty="0">
                <a:ea typeface="+mn-lt"/>
                <a:cs typeface="+mn-lt"/>
              </a:rPr>
              <a:t> in de </a:t>
            </a:r>
            <a:r>
              <a:rPr lang="en-US" dirty="0" err="1">
                <a:ea typeface="+mn-lt"/>
                <a:cs typeface="+mn-lt"/>
              </a:rPr>
              <a:t>juiste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bak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anders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verpest</a:t>
            </a:r>
            <a:r>
              <a:rPr lang="en-US" dirty="0">
                <a:ea typeface="+mn-lt"/>
                <a:cs typeface="+mn-lt"/>
              </a:rPr>
              <a:t> je het </a:t>
            </a:r>
            <a:r>
              <a:rPr lang="en-US" dirty="0" err="1">
                <a:ea typeface="+mn-lt"/>
                <a:cs typeface="+mn-lt"/>
              </a:rPr>
              <a:t>voor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iedereen</a:t>
            </a:r>
            <a:r>
              <a:rPr lang="en-US" dirty="0">
                <a:ea typeface="+mn-lt"/>
                <a:cs typeface="+mn-lt"/>
              </a:rPr>
              <a:t>.</a:t>
            </a:r>
            <a:endParaRPr lang="nl-NL">
              <a:ea typeface="Verdana"/>
            </a:endParaRPr>
          </a:p>
          <a:p>
            <a:pPr marL="457200" indent="-457200">
              <a:buAutoNum type="alphaUcPeriod"/>
            </a:pPr>
            <a:endParaRPr lang="en-US" dirty="0">
              <a:ea typeface="+mn-lt"/>
              <a:cs typeface="+mn-lt"/>
            </a:endParaRPr>
          </a:p>
          <a:p>
            <a:pPr marL="457200" indent="-457200">
              <a:buAutoNum type="alphaUcPeriod"/>
            </a:pPr>
            <a:r>
              <a:rPr lang="en-US" err="1">
                <a:ea typeface="+mn-lt"/>
                <a:cs typeface="+mn-lt"/>
              </a:rPr>
              <a:t>Gebruik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juiste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bak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voor</a:t>
            </a:r>
            <a:r>
              <a:rPr lang="en-US" dirty="0">
                <a:ea typeface="+mn-lt"/>
                <a:cs typeface="+mn-lt"/>
              </a:rPr>
              <a:t> elk type </a:t>
            </a:r>
            <a:r>
              <a:rPr lang="en-US" err="1">
                <a:ea typeface="+mn-lt"/>
                <a:cs typeface="+mn-lt"/>
              </a:rPr>
              <a:t>afval</a:t>
            </a:r>
            <a:r>
              <a:rPr lang="en-US" dirty="0">
                <a:ea typeface="+mn-lt"/>
                <a:cs typeface="+mn-lt"/>
              </a:rPr>
              <a:t>.</a:t>
            </a:r>
            <a:endParaRPr lang="nl-NL">
              <a:ea typeface="Verdana"/>
            </a:endParaRPr>
          </a:p>
          <a:p>
            <a:pPr marL="457200" indent="-457200">
              <a:buAutoNum type="alphaUcPeriod"/>
            </a:pPr>
            <a:endParaRPr lang="en-US" dirty="0">
              <a:ea typeface="+mn-lt"/>
              <a:cs typeface="+mn-lt"/>
            </a:endParaRPr>
          </a:p>
          <a:p>
            <a:pPr marL="316230" indent="-316230">
              <a:buAutoNum type="alphaUcPeriod"/>
            </a:pPr>
            <a:endParaRPr lang="nl-NL" dirty="0">
              <a:ea typeface="Verdana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B2B3FBA-BB70-84B5-535D-B35625F602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5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F6B4EDF-29FB-F0DA-76C4-A1F10D1A7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+mj-lt"/>
                <a:cs typeface="+mj-lt"/>
              </a:rPr>
              <a:t>Afval in de juiste bak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843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539B2A2-3E6E-7574-FD71-96368A3EED9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nl-NL" dirty="0">
              <a:ea typeface="+mn-lt"/>
              <a:cs typeface="+mn-lt"/>
            </a:endParaRPr>
          </a:p>
          <a:p>
            <a:pPr marL="457200" indent="-457200">
              <a:buAutoNum type="alphaUcPeriod"/>
            </a:pPr>
            <a:r>
              <a:rPr lang="nl-NL" dirty="0">
                <a:ea typeface="+mn-lt"/>
                <a:cs typeface="+mn-lt"/>
              </a:rPr>
              <a:t>Afval op de grond? Niet normaal. Ruim het op!</a:t>
            </a:r>
            <a:endParaRPr lang="nl-NL" dirty="0">
              <a:ea typeface="Verdana"/>
            </a:endParaRPr>
          </a:p>
          <a:p>
            <a:pPr marL="457200" indent="-457200">
              <a:buAutoNum type="alphaUcPeriod"/>
            </a:pPr>
            <a:endParaRPr lang="nl-NL" dirty="0">
              <a:ea typeface="+mn-lt"/>
              <a:cs typeface="+mn-lt"/>
            </a:endParaRPr>
          </a:p>
          <a:p>
            <a:pPr marL="457200" indent="-457200">
              <a:buAutoNum type="alphaUcPeriod"/>
            </a:pPr>
            <a:r>
              <a:rPr lang="nl-NL" dirty="0">
                <a:ea typeface="+mn-lt"/>
                <a:cs typeface="+mn-lt"/>
              </a:rPr>
              <a:t>Samen houden we ons veld schoon — jouw stukje telt mee!</a:t>
            </a:r>
            <a:endParaRPr lang="nl-NL">
              <a:ea typeface="Verdana"/>
            </a:endParaRPr>
          </a:p>
          <a:p>
            <a:pPr marL="457200" indent="-457200">
              <a:buAutoNum type="alphaUcPeriod"/>
            </a:pPr>
            <a:endParaRPr lang="nl-NL" dirty="0">
              <a:ea typeface="Verdana"/>
            </a:endParaRPr>
          </a:p>
          <a:p>
            <a:pPr marL="457200" indent="-457200">
              <a:buAutoNum type="alphaUcPeriod"/>
            </a:pPr>
            <a:r>
              <a:rPr lang="nl-NL" dirty="0">
                <a:ea typeface="Verdana"/>
              </a:rPr>
              <a:t>Laat het sportpark schoon achter na de training.</a:t>
            </a:r>
          </a:p>
          <a:p>
            <a:pPr marL="316230" indent="-316230">
              <a:buAutoNum type="alphaUcPeriod"/>
            </a:pPr>
            <a:endParaRPr lang="nl-NL" dirty="0">
              <a:ea typeface="Verdana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64002FD-9637-E9BB-02E8-827580446B2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6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7D88C86-450E-5C53-43D3-4C7995B36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+mj-lt"/>
                <a:cs typeface="+mj-lt"/>
              </a:rPr>
              <a:t>Zwerfafval op het terrein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476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1083631-D3CE-EFD7-36D8-BB124D35ED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457200" indent="-457200">
              <a:buAutoNum type="alphaUcPeriod"/>
            </a:pPr>
            <a:endParaRPr lang="nl-NL" dirty="0">
              <a:ea typeface="+mn-lt"/>
              <a:cs typeface="+mn-lt"/>
            </a:endParaRPr>
          </a:p>
          <a:p>
            <a:pPr marL="457200" indent="-457200">
              <a:buAutoNum type="alphaUcPeriod"/>
            </a:pPr>
            <a:r>
              <a:rPr lang="nl-NL" dirty="0">
                <a:ea typeface="+mn-lt"/>
                <a:cs typeface="+mn-lt"/>
              </a:rPr>
              <a:t>Gooi niet alles in de </a:t>
            </a:r>
            <a:r>
              <a:rPr lang="nl-NL" dirty="0" err="1">
                <a:ea typeface="+mn-lt"/>
                <a:cs typeface="+mn-lt"/>
              </a:rPr>
              <a:t>restbak</a:t>
            </a:r>
            <a:r>
              <a:rPr lang="nl-NL" dirty="0">
                <a:ea typeface="+mn-lt"/>
                <a:cs typeface="+mn-lt"/>
              </a:rPr>
              <a:t>. </a:t>
            </a:r>
            <a:r>
              <a:rPr lang="en-US" dirty="0">
                <a:ea typeface="+mn-lt"/>
                <a:cs typeface="+mn-lt"/>
              </a:rPr>
              <a:t>Dat is </a:t>
            </a:r>
            <a:r>
              <a:rPr lang="en-US" dirty="0" err="1">
                <a:ea typeface="+mn-lt"/>
                <a:cs typeface="+mn-lt"/>
              </a:rPr>
              <a:t>lui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gedrag</a:t>
            </a:r>
            <a:r>
              <a:rPr lang="en-US" dirty="0">
                <a:ea typeface="+mn-lt"/>
                <a:cs typeface="+mn-lt"/>
              </a:rPr>
              <a:t>.</a:t>
            </a:r>
            <a:endParaRPr lang="nl-NL">
              <a:ea typeface="Verdana"/>
            </a:endParaRPr>
          </a:p>
          <a:p>
            <a:pPr marL="457200" indent="-457200">
              <a:buAutoNum type="alphaUcPeriod"/>
            </a:pPr>
            <a:endParaRPr lang="nl-NL" dirty="0">
              <a:ea typeface="+mn-lt"/>
              <a:cs typeface="+mn-lt"/>
            </a:endParaRPr>
          </a:p>
          <a:p>
            <a:pPr marL="457200" indent="-457200">
              <a:buAutoNum type="alphaUcPeriod"/>
            </a:pPr>
            <a:r>
              <a:rPr lang="nl-NL" dirty="0">
                <a:ea typeface="+mn-lt"/>
                <a:cs typeface="+mn-lt"/>
              </a:rPr>
              <a:t>Hoe minder restafval, hoe beter voor de club én het milieu.</a:t>
            </a:r>
            <a:endParaRPr lang="nl-NL" dirty="0">
              <a:ea typeface="Verdana"/>
            </a:endParaRPr>
          </a:p>
          <a:p>
            <a:pPr marL="457200" indent="-457200">
              <a:buAutoNum type="alphaUcPeriod"/>
            </a:pPr>
            <a:endParaRPr lang="nl-NL" dirty="0">
              <a:ea typeface="Verdana"/>
            </a:endParaRPr>
          </a:p>
          <a:p>
            <a:pPr marL="457200" indent="-457200">
              <a:buAutoNum type="alphaUcPeriod"/>
            </a:pPr>
            <a:r>
              <a:rPr lang="nl-NL" dirty="0">
                <a:ea typeface="Verdana"/>
              </a:rPr>
              <a:t>Alleen wat écht niet kan worden gescheiden, hoort bij restafval.</a:t>
            </a:r>
          </a:p>
          <a:p>
            <a:pPr marL="0" indent="0">
              <a:buNone/>
            </a:pPr>
            <a:endParaRPr lang="nl-NL" dirty="0">
              <a:ea typeface="Verdana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F7CD556-D092-9486-D786-686B99463A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7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188D98E-5E1F-0BAE-2075-6852E643E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+mj-lt"/>
                <a:cs typeface="+mj-lt"/>
              </a:rPr>
              <a:t>Restafval verminderen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273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184EA02-DE62-1649-CEE0-D7CF460D9E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457200" indent="-457200">
              <a:buAutoNum type="alphaUcPeriod"/>
            </a:pPr>
            <a:endParaRPr lang="nl-NL" dirty="0">
              <a:ea typeface="+mn-lt"/>
              <a:cs typeface="+mn-lt"/>
            </a:endParaRPr>
          </a:p>
          <a:p>
            <a:pPr marL="457200" indent="-457200">
              <a:buAutoNum type="alphaUcPeriod"/>
            </a:pPr>
            <a:r>
              <a:rPr lang="nl-NL" dirty="0">
                <a:ea typeface="+mn-lt"/>
                <a:cs typeface="+mn-lt"/>
              </a:rPr>
              <a:t>We gebruiken vanaf nu herbruikbare bekers.</a:t>
            </a:r>
          </a:p>
          <a:p>
            <a:pPr marL="457200" indent="-457200">
              <a:buAutoNum type="alphaUcPeriod"/>
            </a:pPr>
            <a:endParaRPr lang="nl-NL" dirty="0">
              <a:ea typeface="Verdana"/>
            </a:endParaRPr>
          </a:p>
          <a:p>
            <a:pPr marL="457200" indent="-457200">
              <a:buAutoNum type="alphaUcPeriod"/>
            </a:pPr>
            <a:r>
              <a:rPr lang="nl-NL" dirty="0">
                <a:ea typeface="+mn-lt"/>
                <a:cs typeface="+mn-lt"/>
              </a:rPr>
              <a:t>Kies voor herbruikbare bekers – ze drinken lekkerder en schelen bergen afval!</a:t>
            </a:r>
          </a:p>
          <a:p>
            <a:pPr marL="0" indent="0">
              <a:buNone/>
            </a:pPr>
            <a:endParaRPr lang="nl-NL" dirty="0">
              <a:ea typeface="Verdana"/>
            </a:endParaRPr>
          </a:p>
          <a:p>
            <a:pPr marL="457200" indent="-457200">
              <a:buAutoNum type="alphaUcPeriod"/>
            </a:pPr>
            <a:r>
              <a:rPr lang="nl-NL" dirty="0">
                <a:ea typeface="Verdana"/>
              </a:rPr>
              <a:t>Geen plastic bekers meer. </a:t>
            </a:r>
            <a:r>
              <a:rPr lang="en-US" dirty="0">
                <a:ea typeface="Verdana"/>
              </a:rPr>
              <a:t>Punt.</a:t>
            </a:r>
            <a:endParaRPr lang="nl-NL" dirty="0">
              <a:ea typeface="Verdana"/>
            </a:endParaRPr>
          </a:p>
          <a:p>
            <a:pPr marL="457200" indent="-457200">
              <a:buAutoNum type="alphaUcPeriod"/>
            </a:pPr>
            <a:endParaRPr lang="nl-NL" dirty="0">
              <a:ea typeface="Verdana"/>
            </a:endParaRPr>
          </a:p>
          <a:p>
            <a:pPr marL="316230" indent="-316230">
              <a:buAutoNum type="alphaUcPeriod"/>
            </a:pPr>
            <a:endParaRPr lang="nl-NL" dirty="0">
              <a:ea typeface="Verdana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25B91D1-45BB-7C20-D997-1EA1AF292B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8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67673F4-3184-9118-1BF3-5AA4D523A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+mj-lt"/>
                <a:cs typeface="+mj-lt"/>
              </a:rPr>
              <a:t>Communicatie aan de bar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01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C826898-6BE4-E7A7-0ADE-E91CF3F60E0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457200" indent="-457200">
              <a:buAutoNum type="alphaUcPeriod"/>
            </a:pPr>
            <a:endParaRPr lang="nl-NL" dirty="0">
              <a:ea typeface="+mn-lt"/>
              <a:cs typeface="+mn-lt"/>
            </a:endParaRPr>
          </a:p>
          <a:p>
            <a:pPr marL="457200" indent="-457200">
              <a:buAutoNum type="alphaUcPeriod"/>
            </a:pPr>
            <a:r>
              <a:rPr lang="nl-NL" dirty="0">
                <a:ea typeface="+mn-lt"/>
                <a:cs typeface="+mn-lt"/>
              </a:rPr>
              <a:t>Jullie zijn het gezicht van onze schone club – bedankt voor jullie hulp.</a:t>
            </a:r>
            <a:endParaRPr lang="nl-NL" dirty="0">
              <a:ea typeface="Verdana"/>
            </a:endParaRPr>
          </a:p>
          <a:p>
            <a:pPr marL="457200" indent="-457200">
              <a:buAutoNum type="alphaUcPeriod"/>
            </a:pPr>
            <a:endParaRPr lang="nl-NL" dirty="0">
              <a:ea typeface="Verdana"/>
            </a:endParaRPr>
          </a:p>
          <a:p>
            <a:pPr marL="457200" indent="-457200">
              <a:buAutoNum type="alphaUcPeriod"/>
            </a:pPr>
            <a:r>
              <a:rPr lang="nl-NL" dirty="0">
                <a:ea typeface="Verdana"/>
              </a:rPr>
              <a:t>Jullie moeten erop letten dat iedereen de regels volgt.</a:t>
            </a:r>
            <a:endParaRPr lang="nl-NL" dirty="0"/>
          </a:p>
          <a:p>
            <a:pPr marL="457200" indent="-457200">
              <a:buAutoNum type="alphaUcPeriod"/>
            </a:pPr>
            <a:endParaRPr lang="nl-NL" dirty="0">
              <a:ea typeface="Verdana"/>
            </a:endParaRPr>
          </a:p>
          <a:p>
            <a:pPr marL="457200" indent="-457200">
              <a:buAutoNum type="alphaUcPeriod"/>
            </a:pPr>
            <a:r>
              <a:rPr lang="nl-NL" dirty="0">
                <a:ea typeface="Verdana"/>
              </a:rPr>
              <a:t>Vraag bezoekers vriendelijk om hun afval goed te scheiden.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8CA78A1-0E2A-EF02-C5B4-0706C26F5A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9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F1A674A-6510-7151-CF99-1370A9A1E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+mj-lt"/>
                <a:cs typeface="+mj-lt"/>
              </a:rPr>
              <a:t>Vrijwilligers aanspreken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3621523"/>
      </p:ext>
    </p:extLst>
  </p:cSld>
  <p:clrMapOvr>
    <a:masterClrMapping/>
  </p:clrMapOvr>
</p:sld>
</file>

<file path=ppt/theme/theme1.xml><?xml version="1.0" encoding="utf-8"?>
<a:theme xmlns:a="http://schemas.openxmlformats.org/drawingml/2006/main" name="RWS 16:9 NL">
  <a:themeElements>
    <a:clrScheme name="RWS">
      <a:dk1>
        <a:srgbClr val="000000"/>
      </a:dk1>
      <a:lt1>
        <a:srgbClr val="FFFFFF"/>
      </a:lt1>
      <a:dk2>
        <a:srgbClr val="007BC7"/>
      </a:dk2>
      <a:lt2>
        <a:srgbClr val="FFFFFF"/>
      </a:lt2>
      <a:accent1>
        <a:srgbClr val="007BC7"/>
      </a:accent1>
      <a:accent2>
        <a:srgbClr val="F9E11E"/>
      </a:accent2>
      <a:accent3>
        <a:srgbClr val="000000"/>
      </a:accent3>
      <a:accent4>
        <a:srgbClr val="007BC7"/>
      </a:accent4>
      <a:accent5>
        <a:srgbClr val="F9E11E"/>
      </a:accent5>
      <a:accent6>
        <a:srgbClr val="000000"/>
      </a:accent6>
      <a:hlink>
        <a:srgbClr val="007BC7"/>
      </a:hlink>
      <a:folHlink>
        <a:srgbClr val="007BC7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 240205 leeg sjabloon presentatie CEenA tijdelijk.potx" id="{B688D94E-C493-408D-BDB7-1B430FD194C3}" vid="{37B37171-8B16-49DC-8CF6-C001A6D1CC7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23aeb2-f2e9-4433-81c6-7170ba198248">
      <Terms xmlns="http://schemas.microsoft.com/office/infopath/2007/PartnerControls"/>
    </lcf76f155ced4ddcb4097134ff3c332f>
    <TaxCatchAll xmlns="4d7f0f71-5fcf-461b-91fd-1256954549a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A06046071A294C86BF3CE821302851" ma:contentTypeVersion="23" ma:contentTypeDescription="Een nieuw document maken." ma:contentTypeScope="" ma:versionID="ebdda74e49433226de926bfc3c6582e2">
  <xsd:schema xmlns:xsd="http://www.w3.org/2001/XMLSchema" xmlns:xs="http://www.w3.org/2001/XMLSchema" xmlns:p="http://schemas.microsoft.com/office/2006/metadata/properties" xmlns:ns2="2f23aeb2-f2e9-4433-81c6-7170ba198248" xmlns:ns3="4d7f0f71-5fcf-461b-91fd-1256954549a4" targetNamespace="http://schemas.microsoft.com/office/2006/metadata/properties" ma:root="true" ma:fieldsID="95964d334e55520bed0b74b9fc2d10e5" ns2:_="" ns3:_="">
    <xsd:import namespace="2f23aeb2-f2e9-4433-81c6-7170ba198248"/>
    <xsd:import namespace="4d7f0f71-5fcf-461b-91fd-1256954549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3aeb2-f2e9-4433-81c6-7170ba1982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f7f20db4-f40b-4ae0-9eba-8917ff5635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7f0f71-5fcf-461b-91fd-1256954549a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78dd684-885f-4c60-81b0-62060ed92780}" ma:internalName="TaxCatchAll" ma:showField="CatchAllData" ma:web="4d7f0f71-5fcf-461b-91fd-1256954549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21682C-C2DA-40F6-9942-FC27F71430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A5DEE4-FCEC-4A4A-B393-C54D3BEDDA7D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4d7f0f71-5fcf-461b-91fd-1256954549a4"/>
    <ds:schemaRef ds:uri="http://www.w3.org/XML/1998/namespace"/>
    <ds:schemaRef ds:uri="http://schemas.openxmlformats.org/package/2006/metadata/core-properties"/>
    <ds:schemaRef ds:uri="2f23aeb2-f2e9-4433-81c6-7170ba19824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8E76DD8-BCBA-4DBB-B89D-55EA02E743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23aeb2-f2e9-4433-81c6-7170ba198248"/>
    <ds:schemaRef ds:uri="4d7f0f71-5fcf-461b-91fd-1256954549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0679369-ec78-4a59-ab07-fddc1793e496}" enabled="1" method="Privileged" siteId="{ac843cea-7a2b-4dc6-9f37-919c3e210fe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13145</TotalTime>
  <Words>599</Words>
  <Application>Microsoft Office PowerPoint</Application>
  <PresentationFormat>Breedbeeld</PresentationFormat>
  <Paragraphs>114</Paragraphs>
  <Slides>13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RWS 16:9 NL</vt:lpstr>
      <vt:lpstr>Module 6 </vt:lpstr>
      <vt:lpstr>"De juiste toon"</vt:lpstr>
      <vt:lpstr>Introductie: Toonvariatie-oefening </vt:lpstr>
      <vt:lpstr>Bekers terugbrengen</vt:lpstr>
      <vt:lpstr>Afval in de juiste bak</vt:lpstr>
      <vt:lpstr>Zwerfafval op het terrein</vt:lpstr>
      <vt:lpstr>Restafval verminderen</vt:lpstr>
      <vt:lpstr>Communicatie aan de bar</vt:lpstr>
      <vt:lpstr>Vrijwilligers aanspreken</vt:lpstr>
      <vt:lpstr>Met welke doelgroepen communiceert een sportvereniging?</vt:lpstr>
      <vt:lpstr>Externe communicatiekanelen</vt:lpstr>
      <vt:lpstr>Interne communicatiekanelen</vt:lpstr>
      <vt:lpstr>Voorbeeld Communicatieplan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Naomi Naus</dc:creator>
  <dc:description>Template by Orange Pepper_x000d_
2018</dc:description>
  <cp:lastModifiedBy>Dijk, Jennifer van (RWS WVL)</cp:lastModifiedBy>
  <cp:revision>541</cp:revision>
  <dcterms:created xsi:type="dcterms:W3CDTF">2021-02-22T10:08:25Z</dcterms:created>
  <dcterms:modified xsi:type="dcterms:W3CDTF">2026-02-24T08:42:10Z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0x0101002BA06046071A294C86BF3CE821302851</vt:lpwstr>
  </property>
  <property fmtid="{D5CDD505-2E9C-101B-9397-08002B2CF9AE}" pid="3" name="Order">
    <vt:r8>9000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