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72" r:id="rId5"/>
    <p:sldId id="373" r:id="rId6"/>
    <p:sldId id="374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094FDE-ED6E-1571-1D0D-AC1802055EAF}" name="Dijk, Jennifer van (RWS WVL)" initials="JD" userId="S::jennifer.van.dijk@rws.nl::da7ab6e4-aa4d-4af6-bc47-a7dfc48a9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Wal, Stefan van der (WVL)" initials="WSvd(" lastIdx="14" clrIdx="9">
    <p:extLst>
      <p:ext uri="{19B8F6BF-5375-455C-9EA6-DF929625EA0E}">
        <p15:presenceInfo xmlns:p15="http://schemas.microsoft.com/office/powerpoint/2012/main" userId="S-1-5-21-1046319769-833967741-3563887046-561699" providerId="AD"/>
      </p:ext>
    </p:extLst>
  </p:cmAuthor>
  <p:cmAuthor id="11" name="Geffen, Lisanne van (WVL)" initials="GLv(" lastIdx="14" clrIdx="10">
    <p:extLst>
      <p:ext uri="{19B8F6BF-5375-455C-9EA6-DF929625EA0E}">
        <p15:presenceInfo xmlns:p15="http://schemas.microsoft.com/office/powerpoint/2012/main" userId="Geffen, Lisanne van (WVL)" providerId="None"/>
      </p:ext>
    </p:extLst>
  </p:cmAuthor>
  <p:cmAuthor id="12" name="Naomi Naus" initials="NN" lastIdx="6" clrIdx="11">
    <p:extLst>
      <p:ext uri="{19B8F6BF-5375-455C-9EA6-DF929625EA0E}">
        <p15:presenceInfo xmlns:p15="http://schemas.microsoft.com/office/powerpoint/2012/main" userId="S::naomi.naus@tappan.nl::171b1a9b-ea4d-4e8b-b68c-e2c2941fe77e" providerId="AD"/>
      </p:ext>
    </p:extLst>
  </p:cmAuthor>
  <p:cmAuthor id="13" name="Egmond, Ingeborg van (WVL)" initials="EIv(" lastIdx="3" clrIdx="12">
    <p:extLst>
      <p:ext uri="{19B8F6BF-5375-455C-9EA6-DF929625EA0E}">
        <p15:presenceInfo xmlns:p15="http://schemas.microsoft.com/office/powerpoint/2012/main" userId="S-1-5-21-1046319769-833967741-3563887046-65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E1EDDB"/>
    <a:srgbClr val="C3DBB6"/>
    <a:srgbClr val="F6D4B2"/>
    <a:srgbClr val="FBEAD9"/>
    <a:srgbClr val="E17000"/>
    <a:srgbClr val="164A7C"/>
    <a:srgbClr val="3EB0F1"/>
    <a:srgbClr val="007BC7"/>
    <a:srgbClr val="D9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B85FC-FC5C-3DF0-4352-80DCD61A2CED}" v="1" dt="2026-02-04T15:57:03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/>
    <p:restoredTop sz="68592"/>
  </p:normalViewPr>
  <p:slideViewPr>
    <p:cSldViewPr snapToGrid="0">
      <p:cViewPr varScale="1">
        <p:scale>
          <a:sx n="43" d="100"/>
          <a:sy n="43" d="100"/>
        </p:scale>
        <p:origin x="13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9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53C4C-8318-A7C2-133B-90D0B407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0356076-3445-285F-70B6-4F483480B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62009F4-FFFC-D40E-CFFE-A884F3B81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C7080B-5038-A8FC-4230-C26C12AF7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99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van een actieplan om met of door vereniging uit te laten voeren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F2EF2-72E8-C74D-980B-A4ACD06E82B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6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Datum presentatie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1F17B9-6B97-4147-B51D-630BBBE14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979" y="0"/>
            <a:ext cx="4155032" cy="1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E79A161-2329-494F-9031-02BC97B2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10304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C66A59AC-C451-844D-A6EC-0735B9139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445DD60A-352A-8043-83D5-5EF3757C9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37798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6493752-CCDE-D445-8A31-AC6193628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7845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000" y="-4484"/>
            <a:ext cx="6100143" cy="6862484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0341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41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3912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F57E9-E394-C59E-6ACA-363215A67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3C7031-EB0A-A46F-3182-772657706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045505-EFF3-8239-7DF7-B3779E89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BCA3-3065-CD40-B40A-31F1DA8F2947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91F109-7227-31D8-8F62-9316A289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BAA80-1BB4-6982-2BF6-7756612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9056-A594-D640-9600-06B4B67A0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88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011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985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545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41122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C3DBB6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9870C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85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84FA6CA-431B-1645-B124-11F36709A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933971D8-05E9-B345-A04D-9441EF72E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5568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9" r:id="rId2"/>
    <p:sldLayoutId id="2147483743" r:id="rId3"/>
    <p:sldLayoutId id="2147483747" r:id="rId4"/>
    <p:sldLayoutId id="2147483748" r:id="rId5"/>
    <p:sldLayoutId id="2147483746" r:id="rId6"/>
    <p:sldLayoutId id="2147483731" r:id="rId7"/>
    <p:sldLayoutId id="2147483652" r:id="rId8"/>
    <p:sldLayoutId id="2147483737" r:id="rId9"/>
    <p:sldLayoutId id="2147483740" r:id="rId10"/>
    <p:sldLayoutId id="2147483738" r:id="rId11"/>
    <p:sldLayoutId id="2147483741" r:id="rId12"/>
    <p:sldLayoutId id="2147483729" r:id="rId13"/>
    <p:sldLayoutId id="2147483744" r:id="rId14"/>
    <p:sldLayoutId id="214748375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39870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1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1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1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10000"/>
        </a:lnSpc>
        <a:spcBef>
          <a:spcPts val="600"/>
        </a:spcBef>
        <a:buClr>
          <a:srgbClr val="39870C"/>
        </a:buClr>
        <a:buFont typeface="Verdana" panose="020B0604030504040204" pitchFamily="34" charset="0"/>
        <a:buChar char="–"/>
        <a:defRPr sz="1600" kern="1200">
          <a:solidFill>
            <a:srgbClr val="39870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rgbClr val="39870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4A941A-946D-85C0-729F-848E7100F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Module 7 Actieplan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5F8D018-13D5-8A9E-97F6-6D318D0527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0825" y="6527800"/>
            <a:ext cx="511175" cy="184150"/>
          </a:xfrm>
        </p:spPr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/>
          </a:p>
        </p:txBody>
      </p:sp>
      <p:pic>
        <p:nvPicPr>
          <p:cNvPr id="6" name="Tijdelijke aanduiding voor afbeelding 5" descr="Afbeelding met tekst, buitenshuis, schermopname, gras&#10;&#10;Door AI gegenereerde inhoud is mogelijk onjuist.">
            <a:extLst>
              <a:ext uri="{FF2B5EF4-FFF2-40B4-BE49-F238E27FC236}">
                <a16:creationId xmlns:a16="http://schemas.microsoft.com/office/drawing/2014/main" id="{0BB5ED16-24DA-D03D-8A09-7CC2CAA8ED9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/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53808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71B9-4CA8-7857-841A-52F64BB5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 met de act, plan, do, check cirkel">
            <a:extLst>
              <a:ext uri="{FF2B5EF4-FFF2-40B4-BE49-F238E27FC236}">
                <a16:creationId xmlns:a16="http://schemas.microsoft.com/office/drawing/2014/main" id="{304613EA-1610-3EF9-AEE9-7B563673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2884"/>
          <a:stretch>
            <a:fillRect/>
          </a:stretch>
        </p:blipFill>
        <p:spPr bwMode="auto">
          <a:xfrm>
            <a:off x="6329611" y="-6804"/>
            <a:ext cx="6100143" cy="6862484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055ACDE-988B-2817-7EAB-EF767A25EDB1}"/>
              </a:ext>
            </a:extLst>
          </p:cNvPr>
          <p:cNvSpPr txBox="1"/>
          <p:nvPr/>
        </p:nvSpPr>
        <p:spPr>
          <a:xfrm>
            <a:off x="451857" y="1713508"/>
            <a:ext cx="6100143" cy="43517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nl-NL" sz="2800" dirty="0"/>
              <a:t>Stap 1: team vormen binnen je vereniging met diversiteit in leden</a:t>
            </a:r>
          </a:p>
          <a:p>
            <a:pPr>
              <a:spcBef>
                <a:spcPts val="1200"/>
              </a:spcBef>
              <a:buSzPct val="100000"/>
            </a:pPr>
            <a:r>
              <a:rPr lang="nl-NL" sz="2800" dirty="0"/>
              <a:t>Stap 2: doelstellingen formuleren	</a:t>
            </a:r>
            <a:endParaRPr lang="nl-NL" sz="2800" dirty="0">
              <a:ea typeface="Verdana"/>
            </a:endParaRPr>
          </a:p>
          <a:p>
            <a:pPr>
              <a:spcBef>
                <a:spcPts val="1200"/>
              </a:spcBef>
              <a:buSzPct val="100000"/>
            </a:pPr>
            <a:r>
              <a:rPr lang="nl-NL" sz="2800" dirty="0"/>
              <a:t>Stap 3: actieplan met koppeling aan verantwoordelijke mensen</a:t>
            </a:r>
            <a:endParaRPr lang="nl-NL" sz="2800" dirty="0">
              <a:ea typeface="Verdana"/>
            </a:endParaRPr>
          </a:p>
          <a:p>
            <a:pPr>
              <a:spcBef>
                <a:spcPts val="1200"/>
              </a:spcBef>
              <a:buSzPct val="100000"/>
            </a:pPr>
            <a:r>
              <a:rPr lang="nl-NL" sz="2800" dirty="0"/>
              <a:t>Stap 4: evalueren tijdens overlegmomenten</a:t>
            </a:r>
            <a:endParaRPr lang="nl-NL" sz="2800" dirty="0">
              <a:ea typeface="Verdana"/>
            </a:endParaRPr>
          </a:p>
        </p:txBody>
      </p:sp>
      <p:sp>
        <p:nvSpPr>
          <p:cNvPr id="1031" name="Slide Number Placeholder 3">
            <a:extLst>
              <a:ext uri="{FF2B5EF4-FFF2-40B4-BE49-F238E27FC236}">
                <a16:creationId xmlns:a16="http://schemas.microsoft.com/office/drawing/2014/main" id="{310AF061-B502-F5BA-5652-50BCBC10D95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C93B359-CF0D-4389-949E-16A33FCBB3EC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3CC838-2061-A762-2AF3-466DBB22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41" y="543600"/>
            <a:ext cx="5004000" cy="10692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b="0" kern="1200" baseline="0" dirty="0">
                <a:latin typeface="+mj-lt"/>
                <a:ea typeface="+mj-ea"/>
                <a:cs typeface="+mj-cs"/>
              </a:rPr>
              <a:t>Aan de slag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520B7B1D-C1B2-5A53-068D-ED397ADB24E7}"/>
              </a:ext>
            </a:extLst>
          </p:cNvPr>
          <p:cNvSpPr txBox="1">
            <a:spLocks/>
          </p:cNvSpPr>
          <p:nvPr/>
        </p:nvSpPr>
        <p:spPr>
          <a:xfrm>
            <a:off x="6552000" y="2350800"/>
            <a:ext cx="5000400" cy="3964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16800" indent="-316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39870C"/>
              </a:buClr>
              <a:buFont typeface="Verdana" panose="020B0604030504040204" pitchFamily="34" charset="0"/>
              <a:buChar char="–"/>
              <a:defRPr sz="1600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rgbClr val="39870C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14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39C71-DFD5-E2E3-E7AC-A9256AAB2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AFC536-A3FA-F57B-80EE-7611AFB7F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F642695-35EA-4F14-2D36-427A67413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324"/>
              </p:ext>
            </p:extLst>
          </p:nvPr>
        </p:nvGraphicFramePr>
        <p:xfrm>
          <a:off x="217714" y="972910"/>
          <a:ext cx="11174559" cy="5801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665">
                  <a:extLst>
                    <a:ext uri="{9D8B030D-6E8A-4147-A177-3AD203B41FA5}">
                      <a16:colId xmlns:a16="http://schemas.microsoft.com/office/drawing/2014/main" val="3749963481"/>
                    </a:ext>
                  </a:extLst>
                </a:gridCol>
                <a:gridCol w="2234665">
                  <a:extLst>
                    <a:ext uri="{9D8B030D-6E8A-4147-A177-3AD203B41FA5}">
                      <a16:colId xmlns:a16="http://schemas.microsoft.com/office/drawing/2014/main" val="3228302621"/>
                    </a:ext>
                  </a:extLst>
                </a:gridCol>
                <a:gridCol w="2234665">
                  <a:extLst>
                    <a:ext uri="{9D8B030D-6E8A-4147-A177-3AD203B41FA5}">
                      <a16:colId xmlns:a16="http://schemas.microsoft.com/office/drawing/2014/main" val="4271810821"/>
                    </a:ext>
                  </a:extLst>
                </a:gridCol>
                <a:gridCol w="2234665">
                  <a:extLst>
                    <a:ext uri="{9D8B030D-6E8A-4147-A177-3AD203B41FA5}">
                      <a16:colId xmlns:a16="http://schemas.microsoft.com/office/drawing/2014/main" val="2163947342"/>
                    </a:ext>
                  </a:extLst>
                </a:gridCol>
                <a:gridCol w="2235899">
                  <a:extLst>
                    <a:ext uri="{9D8B030D-6E8A-4147-A177-3AD203B41FA5}">
                      <a16:colId xmlns:a16="http://schemas.microsoft.com/office/drawing/2014/main" val="2215937927"/>
                    </a:ext>
                  </a:extLst>
                </a:gridCol>
              </a:tblGrid>
              <a:tr h="188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400" dirty="0" err="1">
                          <a:effectLst/>
                        </a:rPr>
                        <a:t>Doel-stellingen</a:t>
                      </a:r>
                      <a:endParaRPr lang="nl-NL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400" dirty="0">
                          <a:effectLst/>
                        </a:rPr>
                        <a:t>Acties</a:t>
                      </a:r>
                      <a:endParaRPr lang="nl-NL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400" dirty="0">
                          <a:effectLst/>
                        </a:rPr>
                        <a:t>Wie voert uit</a:t>
                      </a:r>
                      <a:endParaRPr lang="nl-NL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400" dirty="0">
                          <a:effectLst/>
                        </a:rPr>
                        <a:t>Planning</a:t>
                      </a:r>
                      <a:endParaRPr lang="nl-NL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400" dirty="0">
                          <a:effectLst/>
                        </a:rPr>
                        <a:t>Evaluatie-momenten</a:t>
                      </a:r>
                      <a:endParaRPr lang="nl-NL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451892"/>
                  </a:ext>
                </a:extLst>
              </a:tr>
              <a:tr h="7435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nl-NL" sz="1600" b="1" dirty="0">
                          <a:effectLst/>
                        </a:rPr>
                        <a:t>Minder resta</a:t>
                      </a:r>
                      <a:r>
                        <a:rPr lang="nl-NL" sz="1600" b="1" i="0" u="none" strike="noStrike" noProof="0" dirty="0">
                          <a:effectLst/>
                          <a:latin typeface="Verdana"/>
                        </a:rPr>
                        <a:t>fval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Aanscha</a:t>
                      </a:r>
                      <a:r>
                        <a:rPr lang="nl-NL" sz="1600" b="0" i="0" u="none" strike="noStrike" noProof="0" dirty="0">
                          <a:effectLst/>
                          <a:latin typeface="Calibri"/>
                        </a:rPr>
                        <a:t>ffen gescheiden afvalbakken</a:t>
                      </a: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dirty="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Andre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2026</a:t>
                      </a: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err="1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Bestuursoverleg</a:t>
                      </a: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903066"/>
                  </a:ext>
                </a:extLst>
              </a:tr>
              <a:tr h="7435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</a:rPr>
                        <a:t>Circulaire sportkleding</a:t>
                      </a:r>
                    </a:p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</a:rPr>
                        <a:t>inkopen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1. Kleding selecteren</a:t>
                      </a: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2. </a:t>
                      </a:r>
                      <a:r>
                        <a:rPr lang="nl-NL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Teams informeren</a:t>
                      </a:r>
                      <a:endParaRPr lang="nl-NL" sz="1600" dirty="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Petra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2026</a:t>
                      </a: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Bestuursoverleg</a:t>
                      </a: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990291"/>
                  </a:ext>
                </a:extLst>
              </a:tr>
              <a:tr h="7435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</a:rPr>
                        <a:t>Herbruikbaar bekersysteem van seizoen 2026-2027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600" dirty="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Bekers inkopen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Teams in</a:t>
                      </a:r>
                      <a:r>
                        <a:rPr lang="nl-NL" sz="1600" b="0" i="0" u="none" strike="noStrike" noProof="0" dirty="0">
                          <a:effectLst/>
                          <a:latin typeface="Calibri"/>
                        </a:rPr>
                        <a:t>formeren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Joop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2026-2027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Bestuursoverleg</a:t>
                      </a: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145634"/>
                  </a:ext>
                </a:extLst>
              </a:tr>
              <a:tr h="74357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dirty="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</a:rPr>
                        <a:t>Rookvrije </a:t>
                      </a:r>
                      <a:r>
                        <a:rPr lang="nl-NL" sz="1600" err="1">
                          <a:effectLst/>
                        </a:rPr>
                        <a:t>sportaccomodatie</a:t>
                      </a:r>
                      <a:r>
                        <a:rPr lang="nl-NL" sz="1600" dirty="0">
                          <a:effectLst/>
                        </a:rPr>
                        <a:t> in 2027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dirty="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Plan maken voor rookvrije sport accommodatie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Sabine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  <a:t>2027</a:t>
                      </a:r>
                      <a:endParaRPr lang="nl-NL" sz="1600">
                        <a:effectLst/>
                        <a:latin typeface="Calibri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nl-NL" sz="1600" dirty="0">
                          <a:effectLst/>
                          <a:latin typeface="Calibri"/>
                          <a:ea typeface="Aptos" panose="020B0004020202020204" pitchFamily="34" charset="0"/>
                          <a:cs typeface="Times New Roman"/>
                        </a:rPr>
                      </a:br>
                      <a:r>
                        <a:rPr lang="nl-NL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Bestuursoverleg</a:t>
                      </a:r>
                      <a:endParaRPr lang="nl-NL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11214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F38076A8-BC4D-CEDB-4B26-2BEC23C0D4F4}"/>
              </a:ext>
            </a:extLst>
          </p:cNvPr>
          <p:cNvSpPr txBox="1"/>
          <p:nvPr/>
        </p:nvSpPr>
        <p:spPr>
          <a:xfrm>
            <a:off x="703385" y="284163"/>
            <a:ext cx="473612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>
                <a:solidFill>
                  <a:srgbClr val="39870C"/>
                </a:solidFill>
              </a:rPr>
              <a:t>Voorbeeld actieplan</a:t>
            </a:r>
            <a:endParaRPr lang="nl-NL" sz="3200" b="1" dirty="0">
              <a:solidFill>
                <a:srgbClr val="3987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238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 240205 leeg sjabloon presentatie CEenA tijdelijk.potx" id="{B688D94E-C493-408D-BDB7-1B430FD194C3}" vid="{37B37171-8B16-49DC-8CF6-C001A6D1CC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06046071A294C86BF3CE821302851" ma:contentTypeVersion="23" ma:contentTypeDescription="Een nieuw document maken." ma:contentTypeScope="" ma:versionID="ebdda74e49433226de926bfc3c6582e2">
  <xsd:schema xmlns:xsd="http://www.w3.org/2001/XMLSchema" xmlns:xs="http://www.w3.org/2001/XMLSchema" xmlns:p="http://schemas.microsoft.com/office/2006/metadata/properties" xmlns:ns2="2f23aeb2-f2e9-4433-81c6-7170ba198248" xmlns:ns3="4d7f0f71-5fcf-461b-91fd-1256954549a4" targetNamespace="http://schemas.microsoft.com/office/2006/metadata/properties" ma:root="true" ma:fieldsID="95964d334e55520bed0b74b9fc2d10e5" ns2:_="" ns3:_="">
    <xsd:import namespace="2f23aeb2-f2e9-4433-81c6-7170ba198248"/>
    <xsd:import namespace="4d7f0f71-5fcf-461b-91fd-125695454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3aeb2-f2e9-4433-81c6-7170ba198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7f20db4-f40b-4ae0-9eba-8917ff563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0f71-5fcf-461b-91fd-125695454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8dd684-885f-4c60-81b0-62060ed92780}" ma:internalName="TaxCatchAll" ma:showField="CatchAllData" ma:web="4d7f0f71-5fcf-461b-91fd-125695454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3aeb2-f2e9-4433-81c6-7170ba198248">
      <Terms xmlns="http://schemas.microsoft.com/office/infopath/2007/PartnerControls"/>
    </lcf76f155ced4ddcb4097134ff3c332f>
    <TaxCatchAll xmlns="4d7f0f71-5fcf-461b-91fd-1256954549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3B9F0E-4008-4177-B7E6-70448B076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3aeb2-f2e9-4433-81c6-7170ba198248"/>
    <ds:schemaRef ds:uri="4d7f0f71-5fcf-461b-91fd-125695454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A5DEE4-FCEC-4A4A-B393-C54D3BEDDA7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d7f0f71-5fcf-461b-91fd-1256954549a4"/>
    <ds:schemaRef ds:uri="2f23aeb2-f2e9-4433-81c6-7170ba19824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21682C-C2DA-40F6-9942-FC27F714302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679369-ec78-4a59-ab07-fddc1793e496}" enabled="1" method="Privilege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128</Words>
  <Application>Microsoft Office PowerPoint</Application>
  <PresentationFormat>Breedbeeld</PresentationFormat>
  <Paragraphs>48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Verdana</vt:lpstr>
      <vt:lpstr>Wingdings</vt:lpstr>
      <vt:lpstr>RWS 16:9 NL</vt:lpstr>
      <vt:lpstr>Module 7 Actieplan</vt:lpstr>
      <vt:lpstr>Aan de slag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Naus</dc:creator>
  <dc:description>Template by Orange Pepper_x000d_
2018</dc:description>
  <cp:lastModifiedBy>Dijk, Jennifer van (RWS WVL)</cp:lastModifiedBy>
  <cp:revision>50</cp:revision>
  <dcterms:created xsi:type="dcterms:W3CDTF">2021-02-22T10:08:25Z</dcterms:created>
  <dcterms:modified xsi:type="dcterms:W3CDTF">2026-02-24T08:42:45Z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0x0101002BA06046071A294C86BF3CE821302851</vt:lpwstr>
  </property>
  <property fmtid="{D5CDD505-2E9C-101B-9397-08002B2CF9AE}" pid="3" name="Order">
    <vt:r8>9000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